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8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57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wirostko" initials="bw" lastIdx="1" clrIdx="0"/>
  <p:cmAuthor id="1" name="Susan Raber" initials="SR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44E9C6C-F057-42B5-8219-CAAEC906F41E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1E4B0FC-6716-473B-A082-8775B0F382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62094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1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6" name="Picture 7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Subtitle 2"/>
          <p:cNvSpPr txBox="1">
            <a:spLocks/>
          </p:cNvSpPr>
          <p:nvPr userDrawn="1"/>
        </p:nvSpPr>
        <p:spPr>
          <a:xfrm>
            <a:off x="685800" y="4419600"/>
            <a:ext cx="7848600" cy="1143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b="1" dirty="0" smtClean="0">
                <a:latin typeface="+mn-lt"/>
              </a:rPr>
              <a:t>SESSION TITLE HERE</a:t>
            </a:r>
            <a:endParaRPr lang="en-US" sz="32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222375"/>
          </a:xfrm>
        </p:spPr>
        <p:txBody>
          <a:bodyPr>
            <a:normAutofit/>
          </a:bodyPr>
          <a:lstStyle>
            <a:lvl1pPr>
              <a:defRPr lang="en-US" sz="4000" b="1" baseline="0" smtClean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685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dirty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March 14, 2011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6" name="Picture 8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865FF-D754-4AAA-934B-20A8E61AE897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6" name="Picture 8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1D2E0-BE17-461A-98B8-B3F19C1F8C40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6" name="Picture 8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 dirty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March 14, 2011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6" name="Picture 8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A9CDA-73BE-4636-B697-92901D9E9E98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8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7" name="Picture 9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Straight Connector 10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0B0EB-68E5-419E-85A8-C0CB3D3EB4DA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10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9" name="Picture 11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Straight Connector 12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24809-4F0A-4FA2-BEF1-37E1FF8219FF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6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5" name="Picture 7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" name="Straight Connector 8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2282C-CCAC-447F-8E4C-231A2393D336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5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4" name="Picture 6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" name="Straight Connector 7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63E12-F10E-4D8D-9813-D05462513E80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8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7" name="Picture 9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Straight Connector 10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888BF-A451-47B4-ABEC-E74EFEF9B4DF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8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7" name="Picture 9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Straight Connector 10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F6142-5553-42C1-94F1-96258BBB337F}" type="datetimeFigureOut">
              <a:rPr lang="en-US"/>
              <a:pPr>
                <a:defRPr/>
              </a:pPr>
              <a:t>3/11/2011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 dirty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March 14,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AAEC7D-492D-4934-B329-9B69303DC9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 rtlCol="0"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smtClean="0"/>
              <a:t>Translational Medicine Workshop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From Problem to Product Paradigm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Clinical Development &amp; Trials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dirty="0" smtClean="0"/>
              <a:t>Barbara Wirostko MD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dirty="0" smtClean="0"/>
              <a:t>Clinical Adjunct Associate Professor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dirty="0" smtClean="0"/>
              <a:t>University of Utah, Moran Eye Center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dirty="0" smtClean="0"/>
              <a:t>March 14, 2011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Clinical Trials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229600" cy="43735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Phase 4</a:t>
            </a:r>
            <a:r>
              <a:rPr lang="en-US" dirty="0" smtClean="0"/>
              <a:t> – open label, epidemiology, observational or post-registration commitment studies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Evaluate long term safety once a drug is marketed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Capture information on a specific population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Very often requested by the regulatory agencies (FDA or EMA) and or country offices (Europe)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Package Insert </a:t>
            </a:r>
          </a:p>
        </p:txBody>
      </p:sp>
      <p:pic>
        <p:nvPicPr>
          <p:cNvPr id="24578" name="Picture 6" descr="http://t3.gstatic.com/images?q=tbn:ANd9GcR5tZcVGJwxErAw25wXGBurGszYFWHJ4OLS44y4d9AzjQIrvSaF9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95400"/>
            <a:ext cx="6248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Post Marketing Surveillance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Safety Risk Management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Monitor literature, patient reports, HCP reports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Regulatory required post marketing studies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Phase 4 studies 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Examples</a:t>
            </a:r>
          </a:p>
          <a:p>
            <a:pPr lvl="3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Follow patients on Xalatan X 5 years for changes in iris color/ nevi</a:t>
            </a:r>
          </a:p>
          <a:p>
            <a:pPr lvl="3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Avandia</a:t>
            </a:r>
            <a:endParaRPr lang="en-US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Result in Black Box warning  or withdrawal – </a:t>
            </a:r>
            <a:r>
              <a:rPr lang="en-US" dirty="0" err="1" smtClean="0"/>
              <a:t>ie</a:t>
            </a:r>
            <a:r>
              <a:rPr lang="en-US" dirty="0" smtClean="0"/>
              <a:t> </a:t>
            </a:r>
            <a:r>
              <a:rPr lang="en-US" dirty="0" err="1" smtClean="0"/>
              <a:t>Vioxx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Database – </a:t>
            </a:r>
            <a:r>
              <a:rPr lang="en-US" sz="2600" dirty="0"/>
              <a:t>G</a:t>
            </a:r>
            <a:r>
              <a:rPr lang="en-US" sz="2600" dirty="0" smtClean="0"/>
              <a:t>enotropin use in adults and patients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b="1" i="1" dirty="0" smtClean="0"/>
              <a:t>Pfizer International </a:t>
            </a:r>
            <a:r>
              <a:rPr lang="en-US" sz="2000" b="1" i="1" dirty="0"/>
              <a:t>Growth Survey (KIGS). </a:t>
            </a:r>
            <a:r>
              <a:rPr lang="en-US" sz="2000" i="1" dirty="0" smtClean="0"/>
              <a:t>Observational </a:t>
            </a:r>
            <a:r>
              <a:rPr lang="en-US" sz="2000" i="1" dirty="0"/>
              <a:t>data, such as those from </a:t>
            </a:r>
            <a:r>
              <a:rPr lang="en-US" sz="2000" i="1" dirty="0" smtClean="0"/>
              <a:t>KIGS, remain </a:t>
            </a:r>
            <a:r>
              <a:rPr lang="en-US" sz="2000" i="1" dirty="0"/>
              <a:t>vital for informing therapy.</a:t>
            </a:r>
            <a:endParaRPr lang="en-US" sz="2000" i="1" dirty="0" smtClean="0"/>
          </a:p>
          <a:p>
            <a:pPr lvl="3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900" i="1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FDA’s MedWatch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Introduced in 1993 by David Kessler MD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“Voluntary reporting a serious adverse event, product quality problem, product use error, or therapeutic in equivalence/failure that may be associated with the use of an FDA-regulated drug, biologic, medical device, dietary supplement or cosmetic”.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Fda.gov/</a:t>
            </a:r>
            <a:r>
              <a:rPr lang="en-US" dirty="0" err="1" smtClean="0"/>
              <a:t>medwatch</a:t>
            </a:r>
            <a:r>
              <a:rPr lang="en-US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Adverse Event Reporting System (AERS)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Medwatch</a:t>
            </a:r>
            <a:r>
              <a:rPr lang="en-US" dirty="0" smtClean="0"/>
              <a:t> reports &amp; manufacturers AE reports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7650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7651" name="Picture 2" descr="http://www.fitnessmantra.info/fitness/wp-content/uploads/2009/05/cheerios-comic-gary-varv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382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Panel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dirty="0" smtClean="0"/>
              <a:t>Robert Andtbacka MD</a:t>
            </a:r>
          </a:p>
          <a:p>
            <a:pPr lvl="1"/>
            <a:r>
              <a:rPr lang="en-US" dirty="0" smtClean="0"/>
              <a:t>Assistant Professor, Dept of Surgery, Huntsman Cancer Institute  </a:t>
            </a:r>
            <a:endParaRPr lang="en-US" sz="3600" dirty="0" smtClean="0"/>
          </a:p>
          <a:p>
            <a:pPr>
              <a:lnSpc>
                <a:spcPct val="90000"/>
              </a:lnSpc>
            </a:pPr>
            <a:r>
              <a:rPr lang="en-US" sz="3600" dirty="0" smtClean="0"/>
              <a:t>Susan </a:t>
            </a:r>
            <a:r>
              <a:rPr lang="en-US" sz="3600" dirty="0" smtClean="0"/>
              <a:t>Raber </a:t>
            </a:r>
            <a:r>
              <a:rPr lang="en-US" sz="3600" dirty="0" err="1" smtClean="0"/>
              <a:t>PharmD</a:t>
            </a:r>
            <a:endParaRPr lang="en-US" sz="3600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Director, Clinical Pharmacology, Pfizer Inc.</a:t>
            </a:r>
          </a:p>
          <a:p>
            <a:pPr>
              <a:lnSpc>
                <a:spcPct val="90000"/>
              </a:lnSpc>
            </a:pPr>
            <a:r>
              <a:rPr lang="en-US" sz="3600" dirty="0" smtClean="0"/>
              <a:t>Sunil Sharma MD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3600" dirty="0" smtClean="0"/>
              <a:t>    - </a:t>
            </a:r>
            <a:r>
              <a:rPr lang="en-US" sz="2800" dirty="0" smtClean="0"/>
              <a:t>Professor of Medicine, Huntsman Cancer Institute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sz="3600" dirty="0" smtClean="0"/>
              <a:t>Barbara </a:t>
            </a:r>
            <a:r>
              <a:rPr lang="en-US" sz="3600" dirty="0" smtClean="0"/>
              <a:t>Wirostko MD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Chief Medical Officer of </a:t>
            </a:r>
            <a:r>
              <a:rPr lang="en-US" dirty="0" err="1" smtClean="0"/>
              <a:t>Altheos</a:t>
            </a:r>
            <a:r>
              <a:rPr lang="en-US" dirty="0" smtClean="0"/>
              <a:t>, </a:t>
            </a:r>
            <a:r>
              <a:rPr lang="en-US" dirty="0" err="1" smtClean="0"/>
              <a:t>Inc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Determining the First in Human (FIH) strategy </a:t>
            </a:r>
            <a:endParaRPr lang="en-US" dirty="0"/>
          </a:p>
        </p:txBody>
      </p:sp>
      <p:sp>
        <p:nvSpPr>
          <p:cNvPr id="29698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45720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 smtClean="0"/>
              <a:t>do we determine the trial design and starting dose moving into humans?</a:t>
            </a:r>
          </a:p>
          <a:p>
            <a:endParaRPr lang="en-US" dirty="0" smtClean="0"/>
          </a:p>
          <a:p>
            <a:r>
              <a:rPr lang="en-US" dirty="0" smtClean="0"/>
              <a:t>What is the statistical design and does it answer the initial questions?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Phase 1 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do we hope to accomplish with this phase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Can we ever “skip” or “shorten” this phase?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Phase 2  Considerations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do we decide “who” will be enrolled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will be the endpoints</a:t>
            </a:r>
            <a:r>
              <a:rPr lang="en-US" dirty="0" smtClean="0"/>
              <a:t>?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 smtClean="0"/>
              <a:t>can studies be designed to improve efficiency and </a:t>
            </a:r>
            <a:r>
              <a:rPr lang="en-US" dirty="0" smtClean="0"/>
              <a:t>decision-making?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Unconventional Path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Are there ways to shorten the clinical development path?</a:t>
            </a:r>
          </a:p>
          <a:p>
            <a:endParaRPr lang="en-US" dirty="0" smtClean="0"/>
          </a:p>
          <a:p>
            <a:r>
              <a:rPr lang="en-US" dirty="0" smtClean="0"/>
              <a:t>What happens if we use an approved drug already indicated for a different disease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is the role for Phase 0 studies?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 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en-US" smtClean="0"/>
              <a:t>What is the unmet medical need?</a:t>
            </a:r>
          </a:p>
          <a:p>
            <a:pPr lvl="1"/>
            <a:r>
              <a:rPr lang="en-US" smtClean="0"/>
              <a:t>Target product profile (TPP)</a:t>
            </a:r>
          </a:p>
          <a:p>
            <a:r>
              <a:rPr lang="en-US" smtClean="0"/>
              <a:t>Clinical trial design</a:t>
            </a:r>
          </a:p>
          <a:p>
            <a:pPr lvl="1"/>
            <a:r>
              <a:rPr lang="en-US" smtClean="0"/>
              <a:t>Phases of clinical development </a:t>
            </a:r>
          </a:p>
          <a:p>
            <a:r>
              <a:rPr lang="en-US" smtClean="0"/>
              <a:t>New Drug Application – Package Insert</a:t>
            </a:r>
          </a:p>
          <a:p>
            <a:pPr lvl="1"/>
            <a:r>
              <a:rPr lang="en-US" smtClean="0"/>
              <a:t>Post marketing Surveillance &amp; FDA’s medwatch </a:t>
            </a:r>
          </a:p>
          <a:p>
            <a:r>
              <a:rPr lang="en-US" smtClean="0"/>
              <a:t>Panel discussion 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Phase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475456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What determines the duration of the study?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Example – glaucoma versus DME ( 3 months </a:t>
            </a:r>
            <a:r>
              <a:rPr lang="en-US" dirty="0" err="1" smtClean="0"/>
              <a:t>vs</a:t>
            </a:r>
            <a:r>
              <a:rPr lang="en-US" dirty="0" smtClean="0"/>
              <a:t> 3 years)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What determines the endpoints ?</a:t>
            </a:r>
          </a:p>
          <a:p>
            <a:pPr marL="342900" lvl="1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	-Clinical relevance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How can we reduce failures in Phase 3?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Phase 4/ post marketing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>
              <a:buFont typeface="Arial" charset="0"/>
              <a:buNone/>
            </a:pPr>
            <a:endParaRPr lang="en-US" smtClean="0"/>
          </a:p>
          <a:p>
            <a:endParaRPr lang="en-US" smtClean="0"/>
          </a:p>
          <a:p>
            <a:r>
              <a:rPr lang="en-US" smtClean="0"/>
              <a:t>Who decides what studies to run?</a:t>
            </a:r>
          </a:p>
          <a:p>
            <a:endParaRPr lang="en-US" smtClean="0"/>
          </a:p>
          <a:p>
            <a:r>
              <a:rPr lang="en-US" smtClean="0"/>
              <a:t>What happens if a safety issue emerges?</a:t>
            </a:r>
          </a:p>
          <a:p>
            <a:endParaRPr lang="en-US" smtClean="0"/>
          </a:p>
          <a:p>
            <a:r>
              <a:rPr lang="en-US" smtClean="0"/>
              <a:t>How often do regulatory agencies want updates?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en-US" sz="4000" smtClean="0"/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did this get to patients? 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6387" name="Picture 2" descr="http://www.today.ucla.edu/portal/ut/artwork/5/6/0/6/0/156060/rx-prescription-pad.istock-pr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895600"/>
            <a:ext cx="321945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AutoShape 4" descr="data:image/jpg;base64,/9j/4AAQSkZJRgABAQAAAQABAAD/2wCEAAkGBhISEBUUExQVFRUVFBcUFBQYFBYYFBgXFRkVFxgXFBcYHSgeHxonHRcUIi8hJCcqLC4sFx8xNTA2OCYtLCkBCQoKDgwOFg8PGCkcHB0sLCkpKSkpKSkpKSwpLCwpNSkpKSkpNSkpKTUpKSkpNSkpKSwpNTUsLDYpKSk1KSkpKf/AABEIAHgAeAMBIgACEQEDEQH/xAAcAAABBAMBAAAAAAAAAAAAAAADAAQFBwECBgj/xABLEAACAQIEAgYECAsDDQAAAAABAhEAAwQSITEFQQYTIlFhcQcygZEUFUKhsbLB0SMkMzRSVHN0ktLwQ7PCFhdEU2JjcoKEk6LD4f/EABkBAAIDAQAAAAAAAAAAAAAAAAMEAAECBf/EACERAAICAQQDAQEAAAAAAAAAAAABAhEDBBIhMRMyUSJB/9oADAMBAAIRAxEAPwCoKUUqVdAwKlSis1CGBWaUUoqFlqdC+i+Du4G092wjOwYlzOb1mAnWCIFdJY9HGDb1cNbI7wD/ADVEdBlPwSxEgdWC3MEEnlyO1WDwm9ktkwxjkok6nkKUm3ZtEHb9GWD/AFS17Rp7pog9GuC/VLP8I++ul+MzAPVXNTEQJ2mfL7jSPEW0/BXNSe7SI+/5qFul9LOeX0b4P9Vs+1FoWK9GWCuIVOFtAH5Sdhh5MtdVbxjEqOrcTudIWJ393z05qbn9IUh0n9Cdy0j3cPdDIiM7W7hAfKgLHK6iDoOYB8arCvV3SM/iWJ/dr/8AdPXlBdqZxScuzDM0qVKjGTeKVb5axlrdENaUVvlpBalEs0FZirD6M+idrqC5i3ayG9W2oHWebk6L5RPlWvSr0UvYtm9hma8i6uhA6wAbssDtAcxEjxrG5WUTvRB8mFsGJi0u3rAHvHMa78qsHheLW2jM0wI2VmOp0hVBPzVXnRlZw2HB52kgzBEjdG+yrG6P7HXYb0rkCoKekdn/AHx8sNiD/wCusf5R2uSYg+WExH8lb2uIOXKRJTMbgAMkD1AgncyKjbXSZrmJtoiOBlxS3bLIoui7YFgqAc0bXZ3iCO6hNUVGSl0Pxx9D/ZYk/wDS3ftFbjjQ/wBTif8AsN9pphhOlPW3ltpYufk7rPJthkazdFplIzQdTuCd1jnGB0uB0WxdZwb4KZrWhwwtlxmzZTIuIQR4zFUaCcd4hnwWKHVXUjC3zLoFH5NhA1OuteYAK9JYvG3rvD8XccAWnwlx7GgDZHtMwzR4Fd+c+zzhlprAuGDkaRSrfLSpijIWKUUYLWClGozYKKsX0fdHbQtpiWGa4xOSdkCsVkD9IwdfdVfhKtToP+aWB/xf3jULJwi0zr+I4gEweUU/wGMlAO4b1CYxu2fP7afcOP0fdQHH8i+9+ShnjuEL69sBdRmSOwddwOR8qnOAfKplinARp7495Ap50f8AleygSHIjLiKWLlsouKCNdVwzgw5V16yY5QBoDykTUZc6PYUz+OBZdmhLdsKDf6gxlGhQ/B10OkMwY86O+IwaKzKmInIDpcglQsIAc2xD7DadYooxWGWEFi4Ft9g/hVBVRmzyA8ldGB7x37UNtstRS6GjcHwbKyjGP2xfVhbtqJW9ct3CAqpoBcCxA1DFdeT7hvC8N1w6u/cdm+EEZbahJupZF3VUyiAtsgciTQcFjcOOzbsXHmEzdaM2jiDnLaAMLZXLsCYiNZLguIsvd7FnIwUNJaGgqAAFmWAAAJ2BA5moWE4xgxZ4ZetKSVt4O5bBMSQloqJgATAHKvNGWvT3Sj8xxX7te+o1eZslOaZcMHNgstKi5aVN0YsLlpZRR8tLq6JQKwGWrT6B2c2HsxyUsf42qswldR0I6QXbN5bQU3Ec5Qo9ZSx1ZfAakjzoeWLceC1LksW/hmLHstv3GpDAYRgNvmPhTRsDr65Hs/8AtP8AC28sdpjHh95pNy/NA1B77oDxElUYgZjMxPjrHjTro60gnXUA66H21FPxE3IOQoCASreuD3MORFP8F+SfV19XW2QH35EgiO/woEuh6I3XFXTBXBoH/YnZmlypOkE6EaMZzbaUdsfii2ZLACkLANoht7mYsSZ0OU5dCZ31NbJdQj8tizvp1nnzURBAJnu84ouCsWrpMPidN5v3I9hBEn76GaD8Mu4gt+ERVSDACZSCMkMRmMZpfsxpl3qUHtqN+IrXNrx88Tf/AJ6Q4DZ7rh8798/46hRjpQPxHE/u936jV5sy16J45w21bweKKKQThroJLu2mQ/pMe6vPgSn9IuGAysDkpUYpSp2gW4NkrOSiha2AolArAAV1no1sg46SAYtOVJGx7IkeMEj21zeSuq9HSv8ACzlYAdW2bQGQCsDw15+FCzejNw9kWoqijqtNlZu4e+nCs0bR7a5DQ4c3jnAxDrsZB85AJIp9hruW0/ZVyzW0CsSFLXHVRmIBIEkHQHaojiClcSxczJGUgQJIAGnLuqawKobTi4uZWKKV7yzADbnJGo2irl0aQG5xjLbS4ti2CUu3LokiFs3VtOLZC9pizSJgRvBNAtdI7oKE2rSI3VPcuKHbJbvZOqDgQc/aYFtV201oz4zDAIfgzZVhlJVQLeRurLN2uwBlB10MTqQTTrFPg7LAdUkrczQLayrEwX1gA6Dbu0GmgizfhnGne81q6qo4zAKJMwSd5I0Ua9+u0EVMVC/GihnZbKkrbLowZA7BmEbiVD6sCd8pMbVvd6RBSgFtmDIj5gVygPmPyoJgI3Lu76hAvSb8yxP7vd+oa88Cr74nxAXsBiGAEHCltDIl0YlZ7wV+eqKNuujo+mK5u0DC0qLkpU8LizUs9CJrBapZB7gcM124ttBLOwUDxNXF0f6OJhreRNW06y5GrN9w5CuC9GOEDYi5dP8AZoAvg1wxP8Ib31Yb41la4SUyraDASc+btSW5ZDAAjWZpDUzbe1DOKKS3MfHDDnRktgbR7agF6Z2wygrupZhmGYaMQgmO32YI8dKeWullmAcjSQzQDbMBS0z2t4UGN4YUkwy55JLiHD1uJsMwGh8tf686b8BUFWBHMaHvBn5iKfW2aAWXITIKyDEHvGmoihYC1le5H6QI9utU3waCnh9qZ6tJ01yLOhJHLvJPtNK7w+03rIrdoNqOYmCe/c70cmlWSGpsKTJVZIgnKskdxMbeFEArFZqFkb0l/MsR+wufVNUNlq+ekg/EsR+wufVNURArpaL1Ypn7QPLSohWlT4uANmtTapwymsVRZ3Xo0SLF7vN1Z8smn0mumuOQ9wgkfglIhcxHabWOdcn6OcQJvW+ZCuP+WVP1hXVXACXMjtIFgyNQSdSPOuZmX7Y5j9UBsY0gamfFsJuWO8gak6+7wqYwWMQGWykHQRh8pmRJOnjUTgsSbZRirlpI0vEplJgFsx5b9wp+3EC41WIEaXwu8zyn5K/xeFLNMIS7Y8XEJCuII9Zcu+mnze+gG+VDMCAZUSaaYq9bChbTEliC3akACTHnJ5U24X0kwlxXL3rKgXCuV7iqexAmGI0kaVNrqyWiR+MDMMy7rsDHKQZEU46q9Ahl5zI1OpjWNNIqKu9LuGLviMN7HU/RNDb0jcOH+kKfJXP0LVbW/wCEtErxTj9nDsou5hmBaQpYKAYliNtdB5GmY6aYXl1h8RaYiYBjz1+mo+56TuHj5bt5WLp/wVr/AJ0sFyGIPlh7n3efvq/HL4Tch/xHjdu9hsSqB5GGd5KECCoiD39oabjnVN5asvi3pEw97D3baJiMz22VS1llWT3kmq6yV0NJFxi7Fc7TaoBkpUUpWadADg2B3Vp8DBpUqog/4LnsXluLBjdTsVOhBP8AW1dnb6T2W9a26+xWHzH7KVKgZMcZPkLCbSCDjmF2mBEQbbbd221Z+OMJ+n/4Pz35VilQfDEJ5GMuI8YthcuHBk6FiCIH+zPP6KgLeFUbqp8wDSpUaEVFA5SbDhF7h7q2he6s0q0UYJFaM1KlUIAvNpUbcSlSrSKYIrSpUq2YP//Z"/>
          <p:cNvSpPr>
            <a:spLocks noChangeAspect="1" noChangeArrowheads="1"/>
          </p:cNvSpPr>
          <p:nvPr/>
        </p:nvSpPr>
        <p:spPr bwMode="auto">
          <a:xfrm>
            <a:off x="155575" y="-547688"/>
            <a:ext cx="11430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389" name="AutoShape 6" descr="data:image/jpg;base64,/9j/4AAQSkZJRgABAQAAAQABAAD/2wCEAAkGBhISEBUUExQVFRUVFBcUFBQYFBYYFBgXFRkVFxgXFBcYHSgeHxonHRcUIi8hJCcqLC4sFx8xNTA2OCYtLCkBCQoKDgwOFg8PGCkcHB0sLCkpKSkpKSkpKSwpLCwpNSkpKSkpNSkpKTUpKSkpNSkpKSwpNTUsLDYpKSk1KSkpKf/AABEIAHgAeAMBIgACEQEDEQH/xAAcAAABBAMBAAAAAAAAAAAAAAADAAQFBwECBgj/xABLEAACAQIEAgYECAsDDQAAAAABAhEAAwQSITEFQQYTIlFhcQcygZEUFUKhsbLB0SMkMzRSVHN0ktLwQ7PCFhdEU2JjcoKEk6LD4f/EABkBAAIDAQAAAAAAAAAAAAAAAAMEAAECBf/EACERAAICAQQDAQEAAAAAAAAAAAABAhEDBBIhMRMyUSJB/9oADAMBAAIRAxEAPwCoKUUqVdAwKlSis1CGBWaUUoqFlqdC+i+Du4G092wjOwYlzOb1mAnWCIFdJY9HGDb1cNbI7wD/ADVEdBlPwSxEgdWC3MEEnlyO1WDwm9ktkwxjkok6nkKUm3ZtEHb9GWD/AFS17Rp7pog9GuC/VLP8I++ul+MzAPVXNTEQJ2mfL7jSPEW0/BXNSe7SI+/5qFul9LOeX0b4P9Vs+1FoWK9GWCuIVOFtAH5Sdhh5MtdVbxjEqOrcTudIWJ393z05qbn9IUh0n9Cdy0j3cPdDIiM7W7hAfKgLHK6iDoOYB8arCvV3SM/iWJ/dr/8AdPXlBdqZxScuzDM0qVKjGTeKVb5axlrdENaUVvlpBalEs0FZirD6M+idrqC5i3ayG9W2oHWebk6L5RPlWvSr0UvYtm9hma8i6uhA6wAbssDtAcxEjxrG5WUTvRB8mFsGJi0u3rAHvHMa78qsHheLW2jM0wI2VmOp0hVBPzVXnRlZw2HB52kgzBEjdG+yrG6P7HXYb0rkCoKekdn/AHx8sNiD/wCusf5R2uSYg+WExH8lb2uIOXKRJTMbgAMkD1AgncyKjbXSZrmJtoiOBlxS3bLIoui7YFgqAc0bXZ3iCO6hNUVGSl0Pxx9D/ZYk/wDS3ftFbjjQ/wBTif8AsN9pphhOlPW3ltpYufk7rPJthkazdFplIzQdTuCd1jnGB0uB0WxdZwb4KZrWhwwtlxmzZTIuIQR4zFUaCcd4hnwWKHVXUjC3zLoFH5NhA1OuteYAK9JYvG3rvD8XccAWnwlx7GgDZHtMwzR4Fd+c+zzhlprAuGDkaRSrfLSpijIWKUUYLWClGozYKKsX0fdHbQtpiWGa4xOSdkCsVkD9IwdfdVfhKtToP+aWB/xf3jULJwi0zr+I4gEweUU/wGMlAO4b1CYxu2fP7afcOP0fdQHH8i+9+ShnjuEL69sBdRmSOwddwOR8qnOAfKplinARp7495Ap50f8AleygSHIjLiKWLlsouKCNdVwzgw5V16yY5QBoDykTUZc6PYUz+OBZdmhLdsKDf6gxlGhQ/B10OkMwY86O+IwaKzKmInIDpcglQsIAc2xD7DadYooxWGWEFi4Ft9g/hVBVRmzyA8ldGB7x37UNtstRS6GjcHwbKyjGP2xfVhbtqJW9ct3CAqpoBcCxA1DFdeT7hvC8N1w6u/cdm+EEZbahJupZF3VUyiAtsgciTQcFjcOOzbsXHmEzdaM2jiDnLaAMLZXLsCYiNZLguIsvd7FnIwUNJaGgqAAFmWAAAJ2BA5moWE4xgxZ4ZetKSVt4O5bBMSQloqJgATAHKvNGWvT3Sj8xxX7te+o1eZslOaZcMHNgstKi5aVN0YsLlpZRR8tLq6JQKwGWrT6B2c2HsxyUsf42qswldR0I6QXbN5bQU3Ec5Qo9ZSx1ZfAakjzoeWLceC1LksW/hmLHstv3GpDAYRgNvmPhTRsDr65Hs/8AtP8AC28sdpjHh95pNy/NA1B77oDxElUYgZjMxPjrHjTro60gnXUA66H21FPxE3IOQoCASreuD3MORFP8F+SfV19XW2QH35EgiO/woEuh6I3XFXTBXBoH/YnZmlypOkE6EaMZzbaUdsfii2ZLACkLANoht7mYsSZ0OU5dCZ31NbJdQj8tizvp1nnzURBAJnu84ouCsWrpMPidN5v3I9hBEn76GaD8Mu4gt+ERVSDACZSCMkMRmMZpfsxpl3qUHtqN+IrXNrx88Tf/AJ6Q4DZ7rh8798/46hRjpQPxHE/u936jV5sy16J45w21bweKKKQThroJLu2mQ/pMe6vPgSn9IuGAysDkpUYpSp2gW4NkrOSiha2AolArAAV1no1sg46SAYtOVJGx7IkeMEj21zeSuq9HSv8ACzlYAdW2bQGQCsDw15+FCzejNw9kWoqijqtNlZu4e+nCs0bR7a5DQ4c3jnAxDrsZB85AJIp9hruW0/ZVyzW0CsSFLXHVRmIBIEkHQHaojiClcSxczJGUgQJIAGnLuqawKobTi4uZWKKV7yzADbnJGo2irl0aQG5xjLbS4ti2CUu3LokiFs3VtOLZC9pizSJgRvBNAtdI7oKE2rSI3VPcuKHbJbvZOqDgQc/aYFtV201oz4zDAIfgzZVhlJVQLeRurLN2uwBlB10MTqQTTrFPg7LAdUkrczQLayrEwX1gA6Dbu0GmgizfhnGne81q6qo4zAKJMwSd5I0Ua9+u0EVMVC/GihnZbKkrbLowZA7BmEbiVD6sCd8pMbVvd6RBSgFtmDIj5gVygPmPyoJgI3Lu76hAvSb8yxP7vd+oa88Cr74nxAXsBiGAEHCltDIl0YlZ7wV+eqKNuujo+mK5u0DC0qLkpU8LizUs9CJrBapZB7gcM124ttBLOwUDxNXF0f6OJhreRNW06y5GrN9w5CuC9GOEDYi5dP8AZoAvg1wxP8Ib31Yb41la4SUyraDASc+btSW5ZDAAjWZpDUzbe1DOKKS3MfHDDnRktgbR7agF6Z2wygrupZhmGYaMQgmO32YI8dKeWullmAcjSQzQDbMBS0z2t4UGN4YUkwy55JLiHD1uJsMwGh8tf686b8BUFWBHMaHvBn5iKfW2aAWXITIKyDEHvGmoihYC1le5H6QI9utU3waCnh9qZ6tJ01yLOhJHLvJPtNK7w+03rIrdoNqOYmCe/c70cmlWSGpsKTJVZIgnKskdxMbeFEArFZqFkb0l/MsR+wufVNUNlq+ekg/EsR+wufVNURArpaL1Ypn7QPLSohWlT4uANmtTapwymsVRZ3Xo0SLF7vN1Z8smn0mumuOQ9wgkfglIhcxHabWOdcn6OcQJvW+ZCuP+WVP1hXVXACXMjtIFgyNQSdSPOuZmX7Y5j9UBsY0gamfFsJuWO8gak6+7wqYwWMQGWykHQRh8pmRJOnjUTgsSbZRirlpI0vEplJgFsx5b9wp+3EC41WIEaXwu8zyn5K/xeFLNMIS7Y8XEJCuII9Zcu+mnze+gG+VDMCAZUSaaYq9bChbTEliC3akACTHnJ5U24X0kwlxXL3rKgXCuV7iqexAmGI0kaVNrqyWiR+MDMMy7rsDHKQZEU46q9Ahl5zI1OpjWNNIqKu9LuGLviMN7HU/RNDb0jcOH+kKfJXP0LVbW/wCEtErxTj9nDsou5hmBaQpYKAYliNtdB5GmY6aYXl1h8RaYiYBjz1+mo+56TuHj5bt5WLp/wVr/AJ0sFyGIPlh7n3efvq/HL4Tch/xHjdu9hsSqB5GGd5KECCoiD39oabjnVN5asvi3pEw97D3baJiMz22VS1llWT3kmq6yV0NJFxi7Fc7TaoBkpUUpWadADg2B3Vp8DBpUqog/4LnsXluLBjdTsVOhBP8AW1dnb6T2W9a26+xWHzH7KVKgZMcZPkLCbSCDjmF2mBEQbbbd221Z+OMJ+n/4Pz35VilQfDEJ5GMuI8YthcuHBk6FiCIH+zPP6KgLeFUbqp8wDSpUaEVFA5SbDhF7h7q2he6s0q0UYJFaM1KlUIAvNpUbcSlSrSKYIrSpUq2YP//Z"/>
          <p:cNvSpPr>
            <a:spLocks noChangeAspect="1" noChangeArrowheads="1"/>
          </p:cNvSpPr>
          <p:nvPr/>
        </p:nvSpPr>
        <p:spPr bwMode="auto">
          <a:xfrm>
            <a:off x="155575" y="-547688"/>
            <a:ext cx="11430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6390" name="AutoShape 8" descr="data:image/jpg;base64,/9j/4AAQSkZJRgABAQAAAQABAAD/2wCEAAkGBhISEBUUExQVFRUVFBcUFBQYFBYYFBgXFRkVFxgXFBcYHSgeHxonHRcUIi8hJCcqLC4sFx8xNTA2OCYtLCkBCQoKDgwOFg8PGCkcHB0sLCkpKSkpKSkpKSwpLCwpNSkpKSkpNSkpKTUpKSkpNSkpKSwpNTUsLDYpKSk1KSkpKf/AABEIAHgAeAMBIgACEQEDEQH/xAAcAAABBAMBAAAAAAAAAAAAAAADAAQFBwECBgj/xABLEAACAQIEAgYECAsDDQAAAAABAhEAAwQSITEFQQYTIlFhcQcygZEUFUKhsbLB0SMkMzRSVHN0ktLwQ7PCFhdEU2JjcoKEk6LD4f/EABkBAAIDAQAAAAAAAAAAAAAAAAMEAAECBf/EACERAAICAQQDAQEAAAAAAAAAAAABAhEDBBIhMRMyUSJB/9oADAMBAAIRAxEAPwCoKUUqVdAwKlSis1CGBWaUUoqFlqdC+i+Du4G092wjOwYlzOb1mAnWCIFdJY9HGDb1cNbI7wD/ADVEdBlPwSxEgdWC3MEEnlyO1WDwm9ktkwxjkok6nkKUm3ZtEHb9GWD/AFS17Rp7pog9GuC/VLP8I++ul+MzAPVXNTEQJ2mfL7jSPEW0/BXNSe7SI+/5qFul9LOeX0b4P9Vs+1FoWK9GWCuIVOFtAH5Sdhh5MtdVbxjEqOrcTudIWJ393z05qbn9IUh0n9Cdy0j3cPdDIiM7W7hAfKgLHK6iDoOYB8arCvV3SM/iWJ/dr/8AdPXlBdqZxScuzDM0qVKjGTeKVb5axlrdENaUVvlpBalEs0FZirD6M+idrqC5i3ayG9W2oHWebk6L5RPlWvSr0UvYtm9hma8i6uhA6wAbssDtAcxEjxrG5WUTvRB8mFsGJi0u3rAHvHMa78qsHheLW2jM0wI2VmOp0hVBPzVXnRlZw2HB52kgzBEjdG+yrG6P7HXYb0rkCoKekdn/AHx8sNiD/wCusf5R2uSYg+WExH8lb2uIOXKRJTMbgAMkD1AgncyKjbXSZrmJtoiOBlxS3bLIoui7YFgqAc0bXZ3iCO6hNUVGSl0Pxx9D/ZYk/wDS3ftFbjjQ/wBTif8AsN9pphhOlPW3ltpYufk7rPJthkazdFplIzQdTuCd1jnGB0uB0WxdZwb4KZrWhwwtlxmzZTIuIQR4zFUaCcd4hnwWKHVXUjC3zLoFH5NhA1OuteYAK9JYvG3rvD8XccAWnwlx7GgDZHtMwzR4Fd+c+zzhlprAuGDkaRSrfLSpijIWKUUYLWClGozYKKsX0fdHbQtpiWGa4xOSdkCsVkD9IwdfdVfhKtToP+aWB/xf3jULJwi0zr+I4gEweUU/wGMlAO4b1CYxu2fP7afcOP0fdQHH8i+9+ShnjuEL69sBdRmSOwddwOR8qnOAfKplinARp7495Ap50f8AleygSHIjLiKWLlsouKCNdVwzgw5V16yY5QBoDykTUZc6PYUz+OBZdmhLdsKDf6gxlGhQ/B10OkMwY86O+IwaKzKmInIDpcglQsIAc2xD7DadYooxWGWEFi4Ft9g/hVBVRmzyA8ldGB7x37UNtstRS6GjcHwbKyjGP2xfVhbtqJW9ct3CAqpoBcCxA1DFdeT7hvC8N1w6u/cdm+EEZbahJupZF3VUyiAtsgciTQcFjcOOzbsXHmEzdaM2jiDnLaAMLZXLsCYiNZLguIsvd7FnIwUNJaGgqAAFmWAAAJ2BA5moWE4xgxZ4ZetKSVt4O5bBMSQloqJgATAHKvNGWvT3Sj8xxX7te+o1eZslOaZcMHNgstKi5aVN0YsLlpZRR8tLq6JQKwGWrT6B2c2HsxyUsf42qswldR0I6QXbN5bQU3Ec5Qo9ZSx1ZfAakjzoeWLceC1LksW/hmLHstv3GpDAYRgNvmPhTRsDr65Hs/8AtP8AC28sdpjHh95pNy/NA1B77oDxElUYgZjMxPjrHjTro60gnXUA66H21FPxE3IOQoCASreuD3MORFP8F+SfV19XW2QH35EgiO/woEuh6I3XFXTBXBoH/YnZmlypOkE6EaMZzbaUdsfii2ZLACkLANoht7mYsSZ0OU5dCZ31NbJdQj8tizvp1nnzURBAJnu84ouCsWrpMPidN5v3I9hBEn76GaD8Mu4gt+ERVSDACZSCMkMRmMZpfsxpl3qUHtqN+IrXNrx88Tf/AJ6Q4DZ7rh8798/46hRjpQPxHE/u936jV5sy16J45w21bweKKKQThroJLu2mQ/pMe6vPgSn9IuGAysDkpUYpSp2gW4NkrOSiha2AolArAAV1no1sg46SAYtOVJGx7IkeMEj21zeSuq9HSv8ACzlYAdW2bQGQCsDw15+FCzejNw9kWoqijqtNlZu4e+nCs0bR7a5DQ4c3jnAxDrsZB85AJIp9hruW0/ZVyzW0CsSFLXHVRmIBIEkHQHaojiClcSxczJGUgQJIAGnLuqawKobTi4uZWKKV7yzADbnJGo2irl0aQG5xjLbS4ti2CUu3LokiFs3VtOLZC9pizSJgRvBNAtdI7oKE2rSI3VPcuKHbJbvZOqDgQc/aYFtV201oz4zDAIfgzZVhlJVQLeRurLN2uwBlB10MTqQTTrFPg7LAdUkrczQLayrEwX1gA6Dbu0GmgizfhnGne81q6qo4zAKJMwSd5I0Ua9+u0EVMVC/GihnZbKkrbLowZA7BmEbiVD6sCd8pMbVvd6RBSgFtmDIj5gVygPmPyoJgI3Lu76hAvSb8yxP7vd+oa88Cr74nxAXsBiGAEHCltDIl0YlZ7wV+eqKNuujo+mK5u0DC0qLkpU8LizUs9CJrBapZB7gcM124ttBLOwUDxNXF0f6OJhreRNW06y5GrN9w5CuC9GOEDYi5dP8AZoAvg1wxP8Ib31Yb41la4SUyraDASc+btSW5ZDAAjWZpDUzbe1DOKKS3MfHDDnRktgbR7agF6Z2wygrupZhmGYaMQgmO32YI8dKeWullmAcjSQzQDbMBS0z2t4UGN4YUkwy55JLiHD1uJsMwGh8tf686b8BUFWBHMaHvBn5iKfW2aAWXITIKyDEHvGmoihYC1le5H6QI9utU3waCnh9qZ6tJ01yLOhJHLvJPtNK7w+03rIrdoNqOYmCe/c70cmlWSGpsKTJVZIgnKskdxMbeFEArFZqFkb0l/MsR+wufVNUNlq+ekg/EsR+wufVNURArpaL1Ypn7QPLSohWlT4uANmtTapwymsVRZ3Xo0SLF7vN1Z8smn0mumuOQ9wgkfglIhcxHabWOdcn6OcQJvW+ZCuP+WVP1hXVXACXMjtIFgyNQSdSPOuZmX7Y5j9UBsY0gamfFsJuWO8gak6+7wqYwWMQGWykHQRh8pmRJOnjUTgsSbZRirlpI0vEplJgFsx5b9wp+3EC41WIEaXwu8zyn5K/xeFLNMIS7Y8XEJCuII9Zcu+mnze+gG+VDMCAZUSaaYq9bChbTEliC3akACTHnJ5U24X0kwlxXL3rKgXCuV7iqexAmGI0kaVNrqyWiR+MDMMy7rsDHKQZEU46q9Ahl5zI1OpjWNNIqKu9LuGLviMN7HU/RNDb0jcOH+kKfJXP0LVbW/wCEtErxTj9nDsou5hmBaQpYKAYliNtdB5GmY6aYXl1h8RaYiYBjz1+mo+56TuHj5bt5WLp/wVr/AJ0sFyGIPlh7n3efvq/HL4Tch/xHjdu9hsSqB5GGd5KECCoiD39oabjnVN5asvi3pEw97D3baJiMz22VS1llWT3kmq6yV0NJFxi7Fc7TaoBkpUUpWadADg2B3Vp8DBpUqog/4LnsXluLBjdTsVOhBP8AW1dnb6T2W9a26+xWHzH7KVKgZMcZPkLCbSCDjmF2mBEQbbbd221Z+OMJ+n/4Pz35VilQfDEJ5GMuI8YthcuHBk6FiCIH+zPP6KgLeFUbqp8wDSpUaEVFA5SbDhF7h7q2he6s0q0UYJFaM1KlUIAvNpUbcSlSrSKYIrSpUq2YP//Z"/>
          <p:cNvSpPr>
            <a:spLocks noChangeAspect="1" noChangeArrowheads="1"/>
          </p:cNvSpPr>
          <p:nvPr/>
        </p:nvSpPr>
        <p:spPr bwMode="auto">
          <a:xfrm>
            <a:off x="155575" y="-547688"/>
            <a:ext cx="11430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6391" name="Picture 10" descr="http://t1.gstatic.com/images?q=tbn:ANd9GcTmCkkjj4lsdSjOIZZJfVnD0CsN_fs_jU33z5eXJItNxB3jM9y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657600"/>
            <a:ext cx="212407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2" descr="http://t2.gstatic.com/images?q=tbn:ANd9GcRN_ur1vpyNSsJVAO-LOdUeTFIy1W3HZ5p7lV_QJrnqoFE8txu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1828800"/>
            <a:ext cx="17145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7410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7411" name="Picture 2" descr="http://www.pkdcure.org/Portals/0/fda_clinical_trial_graphic_1680x10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8382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the unmet medical need?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5029200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Who will be best served?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Patient population? 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Epidemiology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How will it be administered?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Chronic or short term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Oral, topical, IV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Where will you develop it – Malaria ? Refractive surgery ?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Consider the regions/ global impact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What is your comparator?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Standard of Care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Placebo ( vehicle)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rgbClr val="FF0000"/>
                </a:solidFill>
              </a:rPr>
              <a:t>Target Product Profile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/>
          <a:lstStyle/>
          <a:p>
            <a:r>
              <a:rPr lang="en-US" smtClean="0"/>
              <a:t>Clinical Development Path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9459" name="Picture 2" descr="http://www.nature.com/nrd/journal/v2/n1/images/nrd990-f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66800"/>
            <a:ext cx="8458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Fundamental Issue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Each Clinical Trial must have a </a:t>
            </a:r>
            <a:r>
              <a:rPr lang="en-US" sz="2400" b="1" dirty="0" smtClean="0"/>
              <a:t>Primary Question</a:t>
            </a:r>
          </a:p>
          <a:p>
            <a:pPr lvl="1"/>
            <a:r>
              <a:rPr lang="en-US" sz="2400" dirty="0" smtClean="0"/>
              <a:t>NEED to be defined prospectively </a:t>
            </a:r>
          </a:p>
          <a:p>
            <a:pPr lvl="1"/>
            <a:r>
              <a:rPr lang="en-US" sz="2400" dirty="0" smtClean="0"/>
              <a:t>post hoc analysis (analyses performed retrospectively ) – can’t be used in a regulatory submission for an indication  </a:t>
            </a:r>
          </a:p>
          <a:p>
            <a:pPr lvl="1"/>
            <a:r>
              <a:rPr lang="en-US" sz="2400" dirty="0" smtClean="0"/>
              <a:t>Need to define patient population &amp; endpoints</a:t>
            </a:r>
          </a:p>
          <a:p>
            <a:pPr lvl="1"/>
            <a:r>
              <a:rPr lang="en-US" sz="2400" dirty="0" smtClean="0"/>
              <a:t>Need to control for and understand the variables</a:t>
            </a:r>
          </a:p>
          <a:p>
            <a:r>
              <a:rPr lang="en-US" sz="2400" dirty="0" smtClean="0"/>
              <a:t>Perform a Randomized Controlled Trial (RCT) -</a:t>
            </a:r>
            <a:r>
              <a:rPr lang="en-US" sz="2400" b="1" dirty="0" smtClean="0"/>
              <a:t> 	Randomization </a:t>
            </a:r>
            <a:r>
              <a:rPr lang="en-US" sz="2400" dirty="0" smtClean="0"/>
              <a:t>is the preferred way of assigning 	participants to control and intervention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Clinical Trials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500" b="1" dirty="0" smtClean="0"/>
              <a:t>Phase 1</a:t>
            </a:r>
            <a:r>
              <a:rPr lang="en-US" sz="2500" dirty="0" smtClean="0"/>
              <a:t> – dose escalation in healthy volunteers or patients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Assess safety &amp; maximum tolerated dose in 20-80 normal subjects</a:t>
            </a:r>
          </a:p>
          <a:p>
            <a:pPr lvl="2">
              <a:lnSpc>
                <a:spcPct val="80000"/>
              </a:lnSpc>
            </a:pPr>
            <a:r>
              <a:rPr lang="en-US" sz="1900" dirty="0" smtClean="0"/>
              <a:t>Open label </a:t>
            </a:r>
          </a:p>
          <a:p>
            <a:pPr lvl="2">
              <a:lnSpc>
                <a:spcPct val="80000"/>
              </a:lnSpc>
            </a:pPr>
            <a:r>
              <a:rPr lang="en-US" sz="1900" dirty="0" smtClean="0"/>
              <a:t>Systemic and/or tissue specific Pharmacokinetics (PK)</a:t>
            </a:r>
          </a:p>
          <a:p>
            <a:pPr lvl="2">
              <a:lnSpc>
                <a:spcPct val="80000"/>
              </a:lnSpc>
            </a:pPr>
            <a:r>
              <a:rPr lang="en-US" sz="1900" dirty="0" err="1" smtClean="0"/>
              <a:t>Pharmacodynamics</a:t>
            </a:r>
            <a:endParaRPr lang="en-US" sz="1900" dirty="0" smtClean="0"/>
          </a:p>
          <a:p>
            <a:pPr lvl="1">
              <a:lnSpc>
                <a:spcPct val="80000"/>
              </a:lnSpc>
            </a:pPr>
            <a:r>
              <a:rPr lang="en-US" sz="2100" dirty="0" smtClean="0"/>
              <a:t>Studies to support special populations, drug or food interactions, formulation changes, etc.</a:t>
            </a:r>
          </a:p>
          <a:p>
            <a:pPr>
              <a:lnSpc>
                <a:spcPct val="80000"/>
              </a:lnSpc>
            </a:pPr>
            <a:r>
              <a:rPr lang="en-US" sz="2500" b="1" dirty="0" smtClean="0"/>
              <a:t>Phase 2 </a:t>
            </a:r>
            <a:r>
              <a:rPr lang="en-US" sz="2500" dirty="0" smtClean="0"/>
              <a:t>– dose ranging or dose-response in diseased population of 25– 200 pts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Primary endpoint –Efficacy, safety as a secondary endpoint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Proof of concept (POC) study</a:t>
            </a:r>
          </a:p>
          <a:p>
            <a:pPr lvl="2">
              <a:lnSpc>
                <a:spcPct val="80000"/>
              </a:lnSpc>
            </a:pPr>
            <a:r>
              <a:rPr lang="en-US" sz="1900" dirty="0" smtClean="0"/>
              <a:t>Randomized double masked prospective study</a:t>
            </a:r>
          </a:p>
          <a:p>
            <a:pPr lvl="2">
              <a:lnSpc>
                <a:spcPct val="80000"/>
              </a:lnSpc>
            </a:pPr>
            <a:r>
              <a:rPr lang="en-US" sz="1900" dirty="0" smtClean="0"/>
              <a:t>Can be a single arm trial (oncology)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Sets up a paradigm for Phase 3 design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Clinical Trials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lvl="1">
              <a:buFont typeface="Arial" charset="0"/>
              <a:buNone/>
            </a:pPr>
            <a:endParaRPr lang="en-US" sz="2600" dirty="0" smtClean="0"/>
          </a:p>
          <a:p>
            <a:r>
              <a:rPr lang="en-US" sz="3000" b="1" dirty="0" smtClean="0"/>
              <a:t>Phase 3</a:t>
            </a:r>
            <a:r>
              <a:rPr lang="en-US" sz="3000" dirty="0" smtClean="0"/>
              <a:t> –Studies required for filing </a:t>
            </a:r>
          </a:p>
          <a:p>
            <a:pPr lvl="1"/>
            <a:r>
              <a:rPr lang="en-US" sz="2600" dirty="0" smtClean="0"/>
              <a:t>two large parallel global, randomized control trial (RCT) for registration</a:t>
            </a:r>
          </a:p>
          <a:p>
            <a:pPr lvl="1"/>
            <a:r>
              <a:rPr lang="en-US" sz="2600" dirty="0" smtClean="0"/>
              <a:t>Primary endpoint – Comparative </a:t>
            </a:r>
            <a:r>
              <a:rPr lang="en-US" sz="2600" dirty="0" smtClean="0"/>
              <a:t>efficacy </a:t>
            </a:r>
            <a:r>
              <a:rPr lang="en-US" sz="2600" dirty="0" err="1" smtClean="0"/>
              <a:t>vs</a:t>
            </a:r>
            <a:r>
              <a:rPr lang="en-US" sz="2600" dirty="0" smtClean="0"/>
              <a:t> Standard of Care</a:t>
            </a:r>
            <a:endParaRPr lang="en-US" sz="2600" dirty="0" smtClean="0"/>
          </a:p>
          <a:p>
            <a:pPr lvl="1"/>
            <a:r>
              <a:rPr lang="en-US" sz="2600" dirty="0" smtClean="0"/>
              <a:t>Secondary endpoints  - Safety </a:t>
            </a:r>
          </a:p>
          <a:p>
            <a:pPr lvl="1"/>
            <a:r>
              <a:rPr lang="en-US" sz="2600" dirty="0" smtClean="0"/>
              <a:t>300 – 900 pts; Millions $$$</a:t>
            </a:r>
          </a:p>
          <a:p>
            <a:pPr lvl="1"/>
            <a:r>
              <a:rPr lang="en-US" sz="2600" dirty="0" smtClean="0"/>
              <a:t>Population of patients who will use this drug/device</a:t>
            </a:r>
          </a:p>
          <a:p>
            <a:pPr lvl="1"/>
            <a:endParaRPr lang="en-US" sz="2600" dirty="0" smtClean="0"/>
          </a:p>
          <a:p>
            <a:pPr lvl="1"/>
            <a:endParaRPr lang="en-US" sz="2600" dirty="0" smtClean="0"/>
          </a:p>
          <a:p>
            <a:pPr lvl="1"/>
            <a:endParaRPr lang="en-US" sz="2600" dirty="0" smtClean="0"/>
          </a:p>
          <a:p>
            <a:pPr>
              <a:buFont typeface="Arial" charset="0"/>
              <a:buNone/>
            </a:pP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778</Words>
  <Application>Microsoft Office PowerPoint</Application>
  <PresentationFormat>On-screen Show (4:3)</PresentationFormat>
  <Paragraphs>135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Outline </vt:lpstr>
      <vt:lpstr>How did this get to patients? </vt:lpstr>
      <vt:lpstr>Slide 4</vt:lpstr>
      <vt:lpstr>What is the unmet medical need?</vt:lpstr>
      <vt:lpstr>Clinical Development Path</vt:lpstr>
      <vt:lpstr>Fundamental Issue</vt:lpstr>
      <vt:lpstr>Clinical Trials </vt:lpstr>
      <vt:lpstr>Clinical Trials </vt:lpstr>
      <vt:lpstr>Clinical Trials </vt:lpstr>
      <vt:lpstr>Package Insert </vt:lpstr>
      <vt:lpstr>Post Marketing Surveillance</vt:lpstr>
      <vt:lpstr>FDA’s MedWatch</vt:lpstr>
      <vt:lpstr>Slide 14</vt:lpstr>
      <vt:lpstr>Panel Discussion</vt:lpstr>
      <vt:lpstr>Determining the First in Human (FIH) strategy </vt:lpstr>
      <vt:lpstr>Phase 1 </vt:lpstr>
      <vt:lpstr>Phase 2  Considerations</vt:lpstr>
      <vt:lpstr>Unconventional Path</vt:lpstr>
      <vt:lpstr>Phase 3</vt:lpstr>
      <vt:lpstr>Phase 4/ post marketing</vt:lpstr>
      <vt:lpstr>Slide 22</vt:lpstr>
    </vt:vector>
  </TitlesOfParts>
  <Company>David Eccles School of Bsuiness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barbara wirostko</dc:creator>
  <cp:lastModifiedBy>barbara wirostko</cp:lastModifiedBy>
  <cp:revision>23</cp:revision>
  <dcterms:created xsi:type="dcterms:W3CDTF">2011-02-07T22:15:46Z</dcterms:created>
  <dcterms:modified xsi:type="dcterms:W3CDTF">2011-03-11T15:21:44Z</dcterms:modified>
</cp:coreProperties>
</file>