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74" r:id="rId4"/>
    <p:sldId id="261" r:id="rId5"/>
    <p:sldId id="264" r:id="rId6"/>
    <p:sldId id="269" r:id="rId7"/>
    <p:sldId id="275" r:id="rId8"/>
    <p:sldId id="268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76014-F6B4-4467-AAC4-945A042C872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52AEB-432F-4528-A78B-579D527048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2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54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054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F2FDFB6-046B-4C4B-9826-BCA37BC6F51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54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054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1B06C08A-D23A-403E-8DD8-4F39FF3EBB5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0207" y="686405"/>
            <a:ext cx="4500563" cy="34290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54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054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054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05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5B84ABC-E2F7-46A5-B821-BD3BC897392E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222375"/>
          </a:xfrm>
        </p:spPr>
        <p:txBody>
          <a:bodyPr>
            <a:normAutofit/>
          </a:bodyPr>
          <a:lstStyle>
            <a:lvl1pPr>
              <a:defRPr lang="en-US" sz="4000" b="1" baseline="0" smtClean="0"/>
            </a:lvl1pPr>
          </a:lstStyle>
          <a:p>
            <a:r>
              <a:rPr lang="en-US" dirty="0" smtClean="0"/>
              <a:t>Translational Medicine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290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From Problem to Product Paradigm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8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ubtitle 2"/>
          <p:cNvSpPr txBox="1">
            <a:spLocks/>
          </p:cNvSpPr>
          <p:nvPr userDrawn="1"/>
        </p:nvSpPr>
        <p:spPr>
          <a:xfrm>
            <a:off x="685800" y="4419600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SESSION TITLE HERE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2" name="Picture 11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8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7" name="Picture 6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E411-F730-465E-B95E-E4D2F2924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659" y="228600"/>
            <a:ext cx="8534400" cy="1222375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Translational Medicine </a:t>
            </a:r>
            <a:r>
              <a:rPr lang="en-US" sz="4400" dirty="0" smtClean="0">
                <a:solidFill>
                  <a:srgbClr val="FF0000"/>
                </a:solidFill>
              </a:rPr>
              <a:t>Workshop</a:t>
            </a:r>
            <a:br>
              <a:rPr lang="en-US" sz="4400" dirty="0" smtClean="0">
                <a:solidFill>
                  <a:srgbClr val="FF0000"/>
                </a:solidFill>
              </a:rPr>
            </a:b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795" y="2667000"/>
            <a:ext cx="9144000" cy="1477328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n-US" u="sng" dirty="0" smtClean="0"/>
              <a:t> </a:t>
            </a:r>
            <a:endParaRPr lang="en-US" sz="3200" b="1" u="sng" dirty="0">
              <a:solidFill>
                <a:schemeClr val="accent6"/>
              </a:solidFill>
            </a:endParaRPr>
          </a:p>
          <a:p>
            <a:pPr algn="ctr"/>
            <a:r>
              <a:rPr lang="sv-SE" sz="2400" b="1" dirty="0" smtClean="0">
                <a:solidFill>
                  <a:srgbClr val="FFC000"/>
                </a:solidFill>
              </a:rPr>
              <a:t>Bala </a:t>
            </a:r>
            <a:r>
              <a:rPr lang="sv-SE" sz="2400" b="1" dirty="0">
                <a:solidFill>
                  <a:srgbClr val="FFC000"/>
                </a:solidFill>
              </a:rPr>
              <a:t>Ambati, </a:t>
            </a:r>
            <a:r>
              <a:rPr lang="sv-SE" sz="2400" b="1" dirty="0" smtClean="0">
                <a:solidFill>
                  <a:srgbClr val="FFC000"/>
                </a:solidFill>
              </a:rPr>
              <a:t>MD– </a:t>
            </a:r>
            <a:r>
              <a:rPr lang="sv-SE" sz="2400" b="1" dirty="0">
                <a:solidFill>
                  <a:srgbClr val="FFC000"/>
                </a:solidFill>
              </a:rPr>
              <a:t>Moran Eye Center; iVeena founder </a:t>
            </a:r>
            <a:endParaRPr lang="sv-SE" sz="2400" b="1" dirty="0" smtClean="0">
              <a:solidFill>
                <a:srgbClr val="FFC000"/>
              </a:solidFill>
            </a:endParaRPr>
          </a:p>
          <a:p>
            <a:pPr algn="ctr"/>
            <a:r>
              <a:rPr lang="en-US" sz="2400" b="1" dirty="0" err="1" smtClean="0">
                <a:solidFill>
                  <a:srgbClr val="FFC000"/>
                </a:solidFill>
              </a:rPr>
              <a:t>Sudhir</a:t>
            </a:r>
            <a:r>
              <a:rPr lang="en-US" sz="2400" b="1" dirty="0" smtClean="0">
                <a:solidFill>
                  <a:srgbClr val="FFC000"/>
                </a:solidFill>
              </a:rPr>
              <a:t> </a:t>
            </a:r>
            <a:r>
              <a:rPr lang="en-US" sz="2400" b="1" dirty="0" err="1">
                <a:solidFill>
                  <a:srgbClr val="FFC000"/>
                </a:solidFill>
              </a:rPr>
              <a:t>Sahasrabudhe</a:t>
            </a:r>
            <a:r>
              <a:rPr lang="en-US" sz="2400" b="1" dirty="0">
                <a:solidFill>
                  <a:srgbClr val="FFC000"/>
                </a:solidFill>
              </a:rPr>
              <a:t>, PhD – CEO, </a:t>
            </a:r>
            <a:r>
              <a:rPr lang="en-US" sz="2400" b="1" dirty="0" err="1">
                <a:solidFill>
                  <a:srgbClr val="FFC000"/>
                </a:solidFill>
              </a:rPr>
              <a:t>Rines</a:t>
            </a: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 smtClean="0">
                <a:solidFill>
                  <a:srgbClr val="FFC000"/>
                </a:solidFill>
              </a:rPr>
              <a:t>Therapeutics</a:t>
            </a:r>
            <a:endParaRPr lang="en-US" sz="2400" b="1" dirty="0">
              <a:solidFill>
                <a:srgbClr val="FFC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C000"/>
                </a:solidFill>
              </a:rPr>
              <a:t>David </a:t>
            </a:r>
            <a:r>
              <a:rPr lang="en-US" sz="2400" b="1" dirty="0" err="1">
                <a:solidFill>
                  <a:srgbClr val="FFC000"/>
                </a:solidFill>
              </a:rPr>
              <a:t>Bearss</a:t>
            </a:r>
            <a:r>
              <a:rPr lang="en-US" sz="2400" b="1" dirty="0">
                <a:solidFill>
                  <a:srgbClr val="FFC000"/>
                </a:solidFill>
              </a:rPr>
              <a:t>, PhD – Huntsman Cancer Institute (HCI)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5000" y="4419599"/>
            <a:ext cx="6304418" cy="646331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3600" b="1" i="1" u="sng" dirty="0">
                <a:solidFill>
                  <a:schemeClr val="bg1"/>
                </a:solidFill>
              </a:rPr>
              <a:t>Preclinical Development Session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6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712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DRUG DISCOVERY PATHWAYS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TARGETED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EVALUATE DISEASE GENES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IDENTIFY GENE/PROTEIN TARGET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CREATE A TARGETED DRUG AGENT (HT-Screening)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CLINICAL EVALUATION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PHENOTYPIC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MODEL SYSTEM THAT REFLECTS DISEASE BIOLOGY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FIND DRUG AGENT THAT WORKS IN DISEASE MODEL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DETERMINE MECH-OF-ACTION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solidFill>
                  <a:srgbClr val="FFC000"/>
                </a:solidFill>
              </a:rPr>
              <a:t>START POC CLINICAL TRIALS IN PARALLEL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3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solidFill>
                  <a:srgbClr val="969696"/>
                </a:solidFill>
              </a:rPr>
              <a:t>Confidential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3251"/>
            <a:ext cx="9067800" cy="118949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>
                <a:solidFill>
                  <a:srgbClr val="FF0000"/>
                </a:solidFill>
              </a:rPr>
              <a:t>FINDING DRUGS THAT SELECTIVELY TARGET CANCER CELLS </a:t>
            </a:r>
            <a:endParaRPr lang="en-US" sz="2800" b="1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28600" y="5334000"/>
            <a:ext cx="8534400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b="1" dirty="0">
                <a:solidFill>
                  <a:srgbClr val="7030A0"/>
                </a:solidFill>
              </a:rPr>
              <a:t>D</a:t>
            </a:r>
            <a:r>
              <a:rPr lang="en-US" sz="1600" b="1" dirty="0" smtClean="0">
                <a:solidFill>
                  <a:srgbClr val="7030A0"/>
                </a:solidFill>
              </a:rPr>
              <a:t>RUG  TARGETED TO MUTATED (ACTIVATED) CANCER GENE  RESULTS IN DEATH</a:t>
            </a:r>
            <a:endParaRPr lang="en-US" sz="1600" b="1" dirty="0">
              <a:solidFill>
                <a:srgbClr val="7030A0"/>
              </a:solidFill>
            </a:endParaRPr>
          </a:p>
          <a:p>
            <a:endParaRPr lang="en-US" sz="700" dirty="0"/>
          </a:p>
          <a:p>
            <a:r>
              <a:rPr lang="en-US" b="1" u="dbl" dirty="0" smtClean="0">
                <a:solidFill>
                  <a:srgbClr val="FF0000"/>
                </a:solidFill>
              </a:rPr>
              <a:t>EXAMPLES</a:t>
            </a:r>
          </a:p>
          <a:p>
            <a:r>
              <a:rPr lang="en-US" sz="1600" b="1" dirty="0" err="1" smtClean="0">
                <a:solidFill>
                  <a:srgbClr val="7030A0"/>
                </a:solidFill>
              </a:rPr>
              <a:t>Rapamycin</a:t>
            </a:r>
            <a:r>
              <a:rPr lang="en-US" sz="1600" b="1" dirty="0" smtClean="0">
                <a:solidFill>
                  <a:srgbClr val="7030A0"/>
                </a:solidFill>
              </a:rPr>
              <a:t> + CANCER CELLS WITH PTEN ACTIVATING MUTATION= DEATH</a:t>
            </a:r>
            <a:endParaRPr lang="en-US" sz="1600" b="1" dirty="0">
              <a:solidFill>
                <a:srgbClr val="7030A0"/>
              </a:solidFill>
            </a:endParaRPr>
          </a:p>
          <a:p>
            <a:r>
              <a:rPr lang="en-US" sz="1600" b="1" dirty="0" err="1" smtClean="0">
                <a:solidFill>
                  <a:srgbClr val="7030A0"/>
                </a:solidFill>
              </a:rPr>
              <a:t>Gleevec</a:t>
            </a:r>
            <a:r>
              <a:rPr lang="en-US" sz="1600" b="1" dirty="0">
                <a:solidFill>
                  <a:srgbClr val="7030A0"/>
                </a:solidFill>
              </a:rPr>
              <a:t> </a:t>
            </a:r>
            <a:r>
              <a:rPr lang="en-US" sz="1600" b="1" dirty="0" smtClean="0">
                <a:solidFill>
                  <a:srgbClr val="7030A0"/>
                </a:solidFill>
              </a:rPr>
              <a:t>+ CANCER CELLS WITH BCR-ABL  MUTATION= DEATH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039813" y="1227138"/>
            <a:ext cx="7162800" cy="388620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>
              <a:latin typeface="Times" charset="0"/>
            </a:endParaRPr>
          </a:p>
        </p:txBody>
      </p:sp>
      <p:sp>
        <p:nvSpPr>
          <p:cNvPr id="7174" name="Freeform 5"/>
          <p:cNvSpPr>
            <a:spLocks/>
          </p:cNvSpPr>
          <p:nvPr/>
        </p:nvSpPr>
        <p:spPr bwMode="auto">
          <a:xfrm>
            <a:off x="4205288" y="1752600"/>
            <a:ext cx="1662112" cy="831850"/>
          </a:xfrm>
          <a:custGeom>
            <a:avLst/>
            <a:gdLst>
              <a:gd name="T0" fmla="*/ 134552 w 1680"/>
              <a:gd name="T1" fmla="*/ 55318 h 797"/>
              <a:gd name="T2" fmla="*/ 427400 w 1680"/>
              <a:gd name="T3" fmla="*/ 147165 h 797"/>
              <a:gd name="T4" fmla="*/ 569867 w 1680"/>
              <a:gd name="T5" fmla="*/ 197264 h 797"/>
              <a:gd name="T6" fmla="*/ 680674 w 1680"/>
              <a:gd name="T7" fmla="*/ 264063 h 797"/>
              <a:gd name="T8" fmla="*/ 981438 w 1680"/>
              <a:gd name="T9" fmla="*/ 289112 h 797"/>
              <a:gd name="T10" fmla="*/ 1139734 w 1680"/>
              <a:gd name="T11" fmla="*/ 314162 h 797"/>
              <a:gd name="T12" fmla="*/ 1590879 w 1680"/>
              <a:gd name="T13" fmla="*/ 305812 h 797"/>
              <a:gd name="T14" fmla="*/ 1638368 w 1680"/>
              <a:gd name="T15" fmla="*/ 289112 h 797"/>
              <a:gd name="T16" fmla="*/ 1662112 w 1680"/>
              <a:gd name="T17" fmla="*/ 280762 h 797"/>
              <a:gd name="T18" fmla="*/ 1622538 w 1680"/>
              <a:gd name="T19" fmla="*/ 322511 h 797"/>
              <a:gd name="T20" fmla="*/ 1408838 w 1680"/>
              <a:gd name="T21" fmla="*/ 389310 h 797"/>
              <a:gd name="T22" fmla="*/ 1282201 w 1680"/>
              <a:gd name="T23" fmla="*/ 456108 h 797"/>
              <a:gd name="T24" fmla="*/ 1234712 w 1680"/>
              <a:gd name="T25" fmla="*/ 489508 h 797"/>
              <a:gd name="T26" fmla="*/ 1084330 w 1680"/>
              <a:gd name="T27" fmla="*/ 598055 h 797"/>
              <a:gd name="T28" fmla="*/ 1005182 w 1680"/>
              <a:gd name="T29" fmla="*/ 681553 h 797"/>
              <a:gd name="T30" fmla="*/ 910204 w 1680"/>
              <a:gd name="T31" fmla="*/ 740002 h 797"/>
              <a:gd name="T32" fmla="*/ 759823 w 1680"/>
              <a:gd name="T33" fmla="*/ 831850 h 797"/>
              <a:gd name="T34" fmla="*/ 712334 w 1680"/>
              <a:gd name="T35" fmla="*/ 815150 h 797"/>
              <a:gd name="T36" fmla="*/ 617356 w 1680"/>
              <a:gd name="T37" fmla="*/ 740002 h 797"/>
              <a:gd name="T38" fmla="*/ 585697 w 1680"/>
              <a:gd name="T39" fmla="*/ 706603 h 797"/>
              <a:gd name="T40" fmla="*/ 538208 w 1680"/>
              <a:gd name="T41" fmla="*/ 673204 h 797"/>
              <a:gd name="T42" fmla="*/ 474889 w 1680"/>
              <a:gd name="T43" fmla="*/ 589705 h 797"/>
              <a:gd name="T44" fmla="*/ 387826 w 1680"/>
              <a:gd name="T45" fmla="*/ 481158 h 797"/>
              <a:gd name="T46" fmla="*/ 379911 w 1680"/>
              <a:gd name="T47" fmla="*/ 456108 h 797"/>
              <a:gd name="T48" fmla="*/ 332422 w 1680"/>
              <a:gd name="T49" fmla="*/ 439409 h 797"/>
              <a:gd name="T50" fmla="*/ 182041 w 1680"/>
              <a:gd name="T51" fmla="*/ 431059 h 797"/>
              <a:gd name="T52" fmla="*/ 0 w 1680"/>
              <a:gd name="T53" fmla="*/ 422709 h 797"/>
              <a:gd name="T54" fmla="*/ 340337 w 1680"/>
              <a:gd name="T55" fmla="*/ 330861 h 797"/>
              <a:gd name="T56" fmla="*/ 395741 w 1680"/>
              <a:gd name="T57" fmla="*/ 289112 h 797"/>
              <a:gd name="T58" fmla="*/ 300763 w 1680"/>
              <a:gd name="T59" fmla="*/ 138816 h 797"/>
              <a:gd name="T60" fmla="*/ 253274 w 1680"/>
              <a:gd name="T61" fmla="*/ 113766 h 797"/>
              <a:gd name="T62" fmla="*/ 205785 w 1680"/>
              <a:gd name="T63" fmla="*/ 97067 h 797"/>
              <a:gd name="T64" fmla="*/ 134552 w 1680"/>
              <a:gd name="T65" fmla="*/ 55318 h 7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680" h="797">
                <a:moveTo>
                  <a:pt x="136" y="53"/>
                </a:moveTo>
                <a:cubicBezTo>
                  <a:pt x="250" y="69"/>
                  <a:pt x="330" y="90"/>
                  <a:pt x="432" y="141"/>
                </a:cubicBezTo>
                <a:cubicBezTo>
                  <a:pt x="476" y="163"/>
                  <a:pt x="532" y="165"/>
                  <a:pt x="576" y="189"/>
                </a:cubicBezTo>
                <a:cubicBezTo>
                  <a:pt x="613" y="209"/>
                  <a:pt x="648" y="236"/>
                  <a:pt x="688" y="253"/>
                </a:cubicBezTo>
                <a:cubicBezTo>
                  <a:pt x="762" y="285"/>
                  <a:pt x="933" y="274"/>
                  <a:pt x="992" y="277"/>
                </a:cubicBezTo>
                <a:cubicBezTo>
                  <a:pt x="1044" y="287"/>
                  <a:pt x="1098" y="293"/>
                  <a:pt x="1152" y="301"/>
                </a:cubicBezTo>
                <a:cubicBezTo>
                  <a:pt x="1293" y="348"/>
                  <a:pt x="1461" y="300"/>
                  <a:pt x="1608" y="293"/>
                </a:cubicBezTo>
                <a:cubicBezTo>
                  <a:pt x="1624" y="287"/>
                  <a:pt x="1640" y="282"/>
                  <a:pt x="1656" y="277"/>
                </a:cubicBezTo>
                <a:cubicBezTo>
                  <a:pt x="1664" y="274"/>
                  <a:pt x="1680" y="269"/>
                  <a:pt x="1680" y="269"/>
                </a:cubicBezTo>
                <a:cubicBezTo>
                  <a:pt x="1667" y="306"/>
                  <a:pt x="1680" y="285"/>
                  <a:pt x="1640" y="309"/>
                </a:cubicBezTo>
                <a:cubicBezTo>
                  <a:pt x="1572" y="347"/>
                  <a:pt x="1501" y="364"/>
                  <a:pt x="1424" y="373"/>
                </a:cubicBezTo>
                <a:cubicBezTo>
                  <a:pt x="1378" y="388"/>
                  <a:pt x="1334" y="409"/>
                  <a:pt x="1296" y="437"/>
                </a:cubicBezTo>
                <a:cubicBezTo>
                  <a:pt x="1243" y="474"/>
                  <a:pt x="1299" y="451"/>
                  <a:pt x="1248" y="469"/>
                </a:cubicBezTo>
                <a:cubicBezTo>
                  <a:pt x="1205" y="511"/>
                  <a:pt x="1142" y="531"/>
                  <a:pt x="1096" y="573"/>
                </a:cubicBezTo>
                <a:cubicBezTo>
                  <a:pt x="1067" y="598"/>
                  <a:pt x="1047" y="632"/>
                  <a:pt x="1016" y="653"/>
                </a:cubicBezTo>
                <a:cubicBezTo>
                  <a:pt x="985" y="673"/>
                  <a:pt x="949" y="686"/>
                  <a:pt x="920" y="709"/>
                </a:cubicBezTo>
                <a:cubicBezTo>
                  <a:pt x="866" y="749"/>
                  <a:pt x="832" y="780"/>
                  <a:pt x="768" y="797"/>
                </a:cubicBezTo>
                <a:cubicBezTo>
                  <a:pt x="752" y="791"/>
                  <a:pt x="731" y="792"/>
                  <a:pt x="720" y="781"/>
                </a:cubicBezTo>
                <a:cubicBezTo>
                  <a:pt x="692" y="753"/>
                  <a:pt x="660" y="721"/>
                  <a:pt x="624" y="709"/>
                </a:cubicBezTo>
                <a:cubicBezTo>
                  <a:pt x="613" y="698"/>
                  <a:pt x="603" y="686"/>
                  <a:pt x="592" y="677"/>
                </a:cubicBezTo>
                <a:cubicBezTo>
                  <a:pt x="576" y="664"/>
                  <a:pt x="544" y="645"/>
                  <a:pt x="544" y="645"/>
                </a:cubicBezTo>
                <a:cubicBezTo>
                  <a:pt x="464" y="526"/>
                  <a:pt x="555" y="656"/>
                  <a:pt x="480" y="565"/>
                </a:cubicBezTo>
                <a:cubicBezTo>
                  <a:pt x="449" y="528"/>
                  <a:pt x="430" y="486"/>
                  <a:pt x="392" y="461"/>
                </a:cubicBezTo>
                <a:cubicBezTo>
                  <a:pt x="389" y="453"/>
                  <a:pt x="390" y="441"/>
                  <a:pt x="384" y="437"/>
                </a:cubicBezTo>
                <a:cubicBezTo>
                  <a:pt x="370" y="427"/>
                  <a:pt x="336" y="421"/>
                  <a:pt x="336" y="421"/>
                </a:cubicBezTo>
                <a:cubicBezTo>
                  <a:pt x="285" y="433"/>
                  <a:pt x="235" y="419"/>
                  <a:pt x="184" y="413"/>
                </a:cubicBezTo>
                <a:cubicBezTo>
                  <a:pt x="123" y="428"/>
                  <a:pt x="59" y="424"/>
                  <a:pt x="0" y="405"/>
                </a:cubicBezTo>
                <a:cubicBezTo>
                  <a:pt x="32" y="307"/>
                  <a:pt x="274" y="320"/>
                  <a:pt x="344" y="317"/>
                </a:cubicBezTo>
                <a:cubicBezTo>
                  <a:pt x="399" y="298"/>
                  <a:pt x="386" y="316"/>
                  <a:pt x="400" y="277"/>
                </a:cubicBezTo>
                <a:cubicBezTo>
                  <a:pt x="368" y="230"/>
                  <a:pt x="357" y="159"/>
                  <a:pt x="304" y="133"/>
                </a:cubicBezTo>
                <a:cubicBezTo>
                  <a:pt x="288" y="125"/>
                  <a:pt x="272" y="116"/>
                  <a:pt x="256" y="109"/>
                </a:cubicBezTo>
                <a:cubicBezTo>
                  <a:pt x="240" y="102"/>
                  <a:pt x="208" y="93"/>
                  <a:pt x="208" y="93"/>
                </a:cubicBezTo>
                <a:cubicBezTo>
                  <a:pt x="194" y="79"/>
                  <a:pt x="136" y="0"/>
                  <a:pt x="136" y="53"/>
                </a:cubicBezTo>
                <a:close/>
              </a:path>
            </a:pathLst>
          </a:custGeom>
          <a:solidFill>
            <a:srgbClr val="FFFF99"/>
          </a:solidFill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Freeform 6"/>
          <p:cNvSpPr>
            <a:spLocks/>
          </p:cNvSpPr>
          <p:nvPr/>
        </p:nvSpPr>
        <p:spPr bwMode="auto">
          <a:xfrm>
            <a:off x="2743200" y="1981200"/>
            <a:ext cx="1193800" cy="852488"/>
          </a:xfrm>
          <a:custGeom>
            <a:avLst/>
            <a:gdLst>
              <a:gd name="T0" fmla="*/ 180159 w 1206"/>
              <a:gd name="T1" fmla="*/ 25073 h 816"/>
              <a:gd name="T2" fmla="*/ 85130 w 1206"/>
              <a:gd name="T3" fmla="*/ 58504 h 816"/>
              <a:gd name="T4" fmla="*/ 45535 w 1206"/>
              <a:gd name="T5" fmla="*/ 100293 h 816"/>
              <a:gd name="T6" fmla="*/ 61373 w 1206"/>
              <a:gd name="T7" fmla="*/ 150439 h 816"/>
              <a:gd name="T8" fmla="*/ 69292 w 1206"/>
              <a:gd name="T9" fmla="*/ 175512 h 816"/>
              <a:gd name="T10" fmla="*/ 21777 w 1206"/>
              <a:gd name="T11" fmla="*/ 250732 h 816"/>
              <a:gd name="T12" fmla="*/ 13858 w 1206"/>
              <a:gd name="T13" fmla="*/ 342667 h 816"/>
              <a:gd name="T14" fmla="*/ 29697 w 1206"/>
              <a:gd name="T15" fmla="*/ 392813 h 816"/>
              <a:gd name="T16" fmla="*/ 21777 w 1206"/>
              <a:gd name="T17" fmla="*/ 501464 h 816"/>
              <a:gd name="T18" fmla="*/ 29697 w 1206"/>
              <a:gd name="T19" fmla="*/ 526537 h 816"/>
              <a:gd name="T20" fmla="*/ 77211 w 1206"/>
              <a:gd name="T21" fmla="*/ 543252 h 816"/>
              <a:gd name="T22" fmla="*/ 140564 w 1206"/>
              <a:gd name="T23" fmla="*/ 601756 h 816"/>
              <a:gd name="T24" fmla="*/ 425650 w 1206"/>
              <a:gd name="T25" fmla="*/ 752195 h 816"/>
              <a:gd name="T26" fmla="*/ 599870 w 1206"/>
              <a:gd name="T27" fmla="*/ 819057 h 816"/>
              <a:gd name="T28" fmla="*/ 663222 w 1206"/>
              <a:gd name="T29" fmla="*/ 802342 h 816"/>
              <a:gd name="T30" fmla="*/ 710737 w 1206"/>
              <a:gd name="T31" fmla="*/ 785626 h 816"/>
              <a:gd name="T32" fmla="*/ 766170 w 1206"/>
              <a:gd name="T33" fmla="*/ 819057 h 816"/>
              <a:gd name="T34" fmla="*/ 869118 w 1206"/>
              <a:gd name="T35" fmla="*/ 852488 h 816"/>
              <a:gd name="T36" fmla="*/ 972066 w 1206"/>
              <a:gd name="T37" fmla="*/ 835773 h 816"/>
              <a:gd name="T38" fmla="*/ 1114609 w 1206"/>
              <a:gd name="T39" fmla="*/ 693691 h 816"/>
              <a:gd name="T40" fmla="*/ 1193800 w 1206"/>
              <a:gd name="T41" fmla="*/ 585041 h 816"/>
              <a:gd name="T42" fmla="*/ 1154205 w 1206"/>
              <a:gd name="T43" fmla="*/ 501464 h 816"/>
              <a:gd name="T44" fmla="*/ 1146286 w 1206"/>
              <a:gd name="T45" fmla="*/ 417886 h 816"/>
              <a:gd name="T46" fmla="*/ 1106690 w 1206"/>
              <a:gd name="T47" fmla="*/ 275805 h 816"/>
              <a:gd name="T48" fmla="*/ 1051257 w 1206"/>
              <a:gd name="T49" fmla="*/ 234016 h 816"/>
              <a:gd name="T50" fmla="*/ 972066 w 1206"/>
              <a:gd name="T51" fmla="*/ 150439 h 816"/>
              <a:gd name="T52" fmla="*/ 948309 w 1206"/>
              <a:gd name="T53" fmla="*/ 125366 h 816"/>
              <a:gd name="T54" fmla="*/ 916633 w 1206"/>
              <a:gd name="T55" fmla="*/ 142081 h 816"/>
              <a:gd name="T56" fmla="*/ 869118 w 1206"/>
              <a:gd name="T57" fmla="*/ 158797 h 816"/>
              <a:gd name="T58" fmla="*/ 837442 w 1206"/>
              <a:gd name="T59" fmla="*/ 150439 h 816"/>
              <a:gd name="T60" fmla="*/ 813685 w 1206"/>
              <a:gd name="T61" fmla="*/ 83577 h 816"/>
              <a:gd name="T62" fmla="*/ 766170 w 1206"/>
              <a:gd name="T63" fmla="*/ 50146 h 816"/>
              <a:gd name="T64" fmla="*/ 647384 w 1206"/>
              <a:gd name="T65" fmla="*/ 58504 h 816"/>
              <a:gd name="T66" fmla="*/ 560274 w 1206"/>
              <a:gd name="T67" fmla="*/ 91935 h 816"/>
              <a:gd name="T68" fmla="*/ 393974 w 1206"/>
              <a:gd name="T69" fmla="*/ 117008 h 816"/>
              <a:gd name="T70" fmla="*/ 330621 w 1206"/>
              <a:gd name="T71" fmla="*/ 108650 h 816"/>
              <a:gd name="T72" fmla="*/ 314783 w 1206"/>
              <a:gd name="T73" fmla="*/ 83577 h 816"/>
              <a:gd name="T74" fmla="*/ 180159 w 1206"/>
              <a:gd name="T75" fmla="*/ 25073 h 8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206" h="816">
                <a:moveTo>
                  <a:pt x="182" y="24"/>
                </a:moveTo>
                <a:cubicBezTo>
                  <a:pt x="148" y="32"/>
                  <a:pt x="119" y="47"/>
                  <a:pt x="86" y="56"/>
                </a:cubicBezTo>
                <a:cubicBezTo>
                  <a:pt x="75" y="63"/>
                  <a:pt x="46" y="78"/>
                  <a:pt x="46" y="96"/>
                </a:cubicBezTo>
                <a:cubicBezTo>
                  <a:pt x="46" y="112"/>
                  <a:pt x="56" y="128"/>
                  <a:pt x="62" y="144"/>
                </a:cubicBezTo>
                <a:cubicBezTo>
                  <a:pt x="64" y="152"/>
                  <a:pt x="70" y="168"/>
                  <a:pt x="70" y="168"/>
                </a:cubicBezTo>
                <a:cubicBezTo>
                  <a:pt x="51" y="195"/>
                  <a:pt x="46" y="215"/>
                  <a:pt x="22" y="240"/>
                </a:cubicBezTo>
                <a:cubicBezTo>
                  <a:pt x="4" y="292"/>
                  <a:pt x="0" y="278"/>
                  <a:pt x="14" y="328"/>
                </a:cubicBezTo>
                <a:cubicBezTo>
                  <a:pt x="18" y="344"/>
                  <a:pt x="30" y="376"/>
                  <a:pt x="30" y="376"/>
                </a:cubicBezTo>
                <a:cubicBezTo>
                  <a:pt x="27" y="410"/>
                  <a:pt x="22" y="445"/>
                  <a:pt x="22" y="480"/>
                </a:cubicBezTo>
                <a:cubicBezTo>
                  <a:pt x="22" y="488"/>
                  <a:pt x="23" y="499"/>
                  <a:pt x="30" y="504"/>
                </a:cubicBezTo>
                <a:cubicBezTo>
                  <a:pt x="43" y="513"/>
                  <a:pt x="78" y="520"/>
                  <a:pt x="78" y="520"/>
                </a:cubicBezTo>
                <a:cubicBezTo>
                  <a:pt x="109" y="567"/>
                  <a:pt x="75" y="522"/>
                  <a:pt x="142" y="576"/>
                </a:cubicBezTo>
                <a:cubicBezTo>
                  <a:pt x="227" y="644"/>
                  <a:pt x="324" y="693"/>
                  <a:pt x="430" y="720"/>
                </a:cubicBezTo>
                <a:cubicBezTo>
                  <a:pt x="483" y="755"/>
                  <a:pt x="544" y="768"/>
                  <a:pt x="606" y="784"/>
                </a:cubicBezTo>
                <a:cubicBezTo>
                  <a:pt x="627" y="778"/>
                  <a:pt x="649" y="774"/>
                  <a:pt x="670" y="768"/>
                </a:cubicBezTo>
                <a:cubicBezTo>
                  <a:pt x="686" y="762"/>
                  <a:pt x="718" y="752"/>
                  <a:pt x="718" y="752"/>
                </a:cubicBezTo>
                <a:cubicBezTo>
                  <a:pt x="805" y="773"/>
                  <a:pt x="696" y="740"/>
                  <a:pt x="774" y="784"/>
                </a:cubicBezTo>
                <a:cubicBezTo>
                  <a:pt x="803" y="800"/>
                  <a:pt x="845" y="805"/>
                  <a:pt x="878" y="816"/>
                </a:cubicBezTo>
                <a:cubicBezTo>
                  <a:pt x="887" y="814"/>
                  <a:pt x="963" y="806"/>
                  <a:pt x="982" y="800"/>
                </a:cubicBezTo>
                <a:cubicBezTo>
                  <a:pt x="1045" y="776"/>
                  <a:pt x="1072" y="699"/>
                  <a:pt x="1126" y="664"/>
                </a:cubicBezTo>
                <a:cubicBezTo>
                  <a:pt x="1150" y="627"/>
                  <a:pt x="1174" y="591"/>
                  <a:pt x="1206" y="560"/>
                </a:cubicBezTo>
                <a:cubicBezTo>
                  <a:pt x="1196" y="522"/>
                  <a:pt x="1193" y="507"/>
                  <a:pt x="1166" y="480"/>
                </a:cubicBezTo>
                <a:cubicBezTo>
                  <a:pt x="1157" y="447"/>
                  <a:pt x="1147" y="431"/>
                  <a:pt x="1158" y="400"/>
                </a:cubicBezTo>
                <a:cubicBezTo>
                  <a:pt x="1143" y="356"/>
                  <a:pt x="1142" y="303"/>
                  <a:pt x="1118" y="264"/>
                </a:cubicBezTo>
                <a:cubicBezTo>
                  <a:pt x="1094" y="225"/>
                  <a:pt x="1095" y="251"/>
                  <a:pt x="1062" y="224"/>
                </a:cubicBezTo>
                <a:cubicBezTo>
                  <a:pt x="1062" y="224"/>
                  <a:pt x="997" y="159"/>
                  <a:pt x="982" y="144"/>
                </a:cubicBezTo>
                <a:cubicBezTo>
                  <a:pt x="974" y="136"/>
                  <a:pt x="958" y="120"/>
                  <a:pt x="958" y="120"/>
                </a:cubicBezTo>
                <a:cubicBezTo>
                  <a:pt x="947" y="125"/>
                  <a:pt x="937" y="131"/>
                  <a:pt x="926" y="136"/>
                </a:cubicBezTo>
                <a:cubicBezTo>
                  <a:pt x="910" y="142"/>
                  <a:pt x="878" y="152"/>
                  <a:pt x="878" y="152"/>
                </a:cubicBezTo>
                <a:cubicBezTo>
                  <a:pt x="867" y="149"/>
                  <a:pt x="854" y="151"/>
                  <a:pt x="846" y="144"/>
                </a:cubicBezTo>
                <a:cubicBezTo>
                  <a:pt x="822" y="124"/>
                  <a:pt x="835" y="102"/>
                  <a:pt x="822" y="80"/>
                </a:cubicBezTo>
                <a:cubicBezTo>
                  <a:pt x="807" y="55"/>
                  <a:pt x="796" y="55"/>
                  <a:pt x="774" y="48"/>
                </a:cubicBezTo>
                <a:cubicBezTo>
                  <a:pt x="734" y="50"/>
                  <a:pt x="693" y="49"/>
                  <a:pt x="654" y="56"/>
                </a:cubicBezTo>
                <a:cubicBezTo>
                  <a:pt x="624" y="60"/>
                  <a:pt x="597" y="83"/>
                  <a:pt x="566" y="88"/>
                </a:cubicBezTo>
                <a:cubicBezTo>
                  <a:pt x="509" y="96"/>
                  <a:pt x="454" y="102"/>
                  <a:pt x="398" y="112"/>
                </a:cubicBezTo>
                <a:cubicBezTo>
                  <a:pt x="376" y="109"/>
                  <a:pt x="353" y="111"/>
                  <a:pt x="334" y="104"/>
                </a:cubicBezTo>
                <a:cubicBezTo>
                  <a:pt x="325" y="100"/>
                  <a:pt x="325" y="86"/>
                  <a:pt x="318" y="80"/>
                </a:cubicBezTo>
                <a:cubicBezTo>
                  <a:pt x="297" y="61"/>
                  <a:pt x="205" y="0"/>
                  <a:pt x="182" y="24"/>
                </a:cubicBezTo>
                <a:close/>
              </a:path>
            </a:pathLst>
          </a:custGeom>
          <a:solidFill>
            <a:srgbClr val="FFCC99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AutoShape 7"/>
          <p:cNvSpPr>
            <a:spLocks noChangeArrowheads="1"/>
          </p:cNvSpPr>
          <p:nvPr/>
        </p:nvSpPr>
        <p:spPr bwMode="auto">
          <a:xfrm>
            <a:off x="4370388" y="4178300"/>
            <a:ext cx="1219200" cy="885825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1600200" y="1905000"/>
            <a:ext cx="908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b="1">
                <a:solidFill>
                  <a:srgbClr val="7B1AA6"/>
                </a:solidFill>
              </a:rPr>
              <a:t>BJEH</a:t>
            </a:r>
          </a:p>
          <a:p>
            <a:pPr algn="ctr"/>
            <a:r>
              <a:rPr lang="en-US" b="1">
                <a:solidFill>
                  <a:srgbClr val="7B1AA6"/>
                </a:solidFill>
              </a:rPr>
              <a:t>(hTert)</a:t>
            </a:r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5791200" y="1905000"/>
            <a:ext cx="22034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b="1">
                <a:solidFill>
                  <a:srgbClr val="7B1AA6"/>
                </a:solidFill>
              </a:rPr>
              <a:t>BJELR  </a:t>
            </a:r>
          </a:p>
          <a:p>
            <a:pPr algn="ctr"/>
            <a:r>
              <a:rPr lang="en-US" b="1">
                <a:solidFill>
                  <a:srgbClr val="7B1AA6"/>
                </a:solidFill>
              </a:rPr>
              <a:t>(activated Ras V12</a:t>
            </a:r>
          </a:p>
          <a:p>
            <a:pPr algn="ctr"/>
            <a:r>
              <a:rPr lang="en-US" b="1">
                <a:solidFill>
                  <a:srgbClr val="7B1AA6"/>
                </a:solidFill>
              </a:rPr>
              <a:t>hTert, sT, LT)</a:t>
            </a:r>
          </a:p>
        </p:txBody>
      </p:sp>
      <p:sp>
        <p:nvSpPr>
          <p:cNvPr id="7179" name="Oval 10"/>
          <p:cNvSpPr>
            <a:spLocks noChangeArrowheads="1"/>
          </p:cNvSpPr>
          <p:nvPr/>
        </p:nvSpPr>
        <p:spPr bwMode="auto">
          <a:xfrm>
            <a:off x="3124200" y="2286000"/>
            <a:ext cx="190500" cy="2000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Oval 11"/>
          <p:cNvSpPr>
            <a:spLocks noChangeArrowheads="1"/>
          </p:cNvSpPr>
          <p:nvPr/>
        </p:nvSpPr>
        <p:spPr bwMode="auto">
          <a:xfrm>
            <a:off x="4724400" y="2057400"/>
            <a:ext cx="188913" cy="20161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Oval 12"/>
          <p:cNvSpPr>
            <a:spLocks noChangeArrowheads="1"/>
          </p:cNvSpPr>
          <p:nvPr/>
        </p:nvSpPr>
        <p:spPr bwMode="auto">
          <a:xfrm>
            <a:off x="4778375" y="2200275"/>
            <a:ext cx="190500" cy="2000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Freeform 13"/>
          <p:cNvSpPr>
            <a:spLocks/>
          </p:cNvSpPr>
          <p:nvPr/>
        </p:nvSpPr>
        <p:spPr bwMode="auto">
          <a:xfrm>
            <a:off x="3287713" y="2271713"/>
            <a:ext cx="76200" cy="223837"/>
          </a:xfrm>
          <a:custGeom>
            <a:avLst/>
            <a:gdLst>
              <a:gd name="T0" fmla="*/ 21492 w 78"/>
              <a:gd name="T1" fmla="*/ 0 h 215"/>
              <a:gd name="T2" fmla="*/ 37123 w 78"/>
              <a:gd name="T3" fmla="*/ 166576 h 215"/>
              <a:gd name="T4" fmla="*/ 44938 w 78"/>
              <a:gd name="T5" fmla="*/ 208220 h 215"/>
              <a:gd name="T6" fmla="*/ 76200 w 78"/>
              <a:gd name="T7" fmla="*/ 99946 h 215"/>
              <a:gd name="T8" fmla="*/ 21492 w 78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215">
                <a:moveTo>
                  <a:pt x="22" y="0"/>
                </a:moveTo>
                <a:cubicBezTo>
                  <a:pt x="57" y="52"/>
                  <a:pt x="48" y="90"/>
                  <a:pt x="38" y="160"/>
                </a:cubicBezTo>
                <a:cubicBezTo>
                  <a:pt x="29" y="212"/>
                  <a:pt x="0" y="215"/>
                  <a:pt x="46" y="200"/>
                </a:cubicBezTo>
                <a:cubicBezTo>
                  <a:pt x="57" y="165"/>
                  <a:pt x="66" y="130"/>
                  <a:pt x="78" y="96"/>
                </a:cubicBezTo>
                <a:cubicBezTo>
                  <a:pt x="65" y="58"/>
                  <a:pt x="73" y="0"/>
                  <a:pt x="22" y="0"/>
                </a:cubicBezTo>
                <a:close/>
              </a:path>
            </a:pathLst>
          </a:custGeom>
          <a:solidFill>
            <a:srgbClr val="33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Freeform 14"/>
          <p:cNvSpPr>
            <a:spLocks/>
          </p:cNvSpPr>
          <p:nvPr/>
        </p:nvSpPr>
        <p:spPr bwMode="auto">
          <a:xfrm>
            <a:off x="3355975" y="2278063"/>
            <a:ext cx="46038" cy="223837"/>
          </a:xfrm>
          <a:custGeom>
            <a:avLst/>
            <a:gdLst>
              <a:gd name="T0" fmla="*/ 12985 w 78"/>
              <a:gd name="T1" fmla="*/ 0 h 215"/>
              <a:gd name="T2" fmla="*/ 22429 w 78"/>
              <a:gd name="T3" fmla="*/ 166576 h 215"/>
              <a:gd name="T4" fmla="*/ 27151 w 78"/>
              <a:gd name="T5" fmla="*/ 208220 h 215"/>
              <a:gd name="T6" fmla="*/ 46038 w 78"/>
              <a:gd name="T7" fmla="*/ 99946 h 215"/>
              <a:gd name="T8" fmla="*/ 12985 w 78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215">
                <a:moveTo>
                  <a:pt x="22" y="0"/>
                </a:moveTo>
                <a:cubicBezTo>
                  <a:pt x="57" y="52"/>
                  <a:pt x="48" y="90"/>
                  <a:pt x="38" y="160"/>
                </a:cubicBezTo>
                <a:cubicBezTo>
                  <a:pt x="29" y="212"/>
                  <a:pt x="0" y="215"/>
                  <a:pt x="46" y="200"/>
                </a:cubicBezTo>
                <a:cubicBezTo>
                  <a:pt x="57" y="165"/>
                  <a:pt x="66" y="130"/>
                  <a:pt x="78" y="96"/>
                </a:cubicBezTo>
                <a:cubicBezTo>
                  <a:pt x="65" y="58"/>
                  <a:pt x="73" y="0"/>
                  <a:pt x="22" y="0"/>
                </a:cubicBezTo>
                <a:close/>
              </a:path>
            </a:pathLst>
          </a:custGeom>
          <a:solidFill>
            <a:srgbClr val="33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Freeform 15"/>
          <p:cNvSpPr>
            <a:spLocks/>
          </p:cNvSpPr>
          <p:nvPr/>
        </p:nvSpPr>
        <p:spPr bwMode="auto">
          <a:xfrm>
            <a:off x="3384550" y="2282825"/>
            <a:ext cx="60325" cy="190500"/>
          </a:xfrm>
          <a:custGeom>
            <a:avLst/>
            <a:gdLst>
              <a:gd name="T0" fmla="*/ 17015 w 78"/>
              <a:gd name="T1" fmla="*/ 0 h 215"/>
              <a:gd name="T2" fmla="*/ 29389 w 78"/>
              <a:gd name="T3" fmla="*/ 141767 h 215"/>
              <a:gd name="T4" fmla="*/ 35576 w 78"/>
              <a:gd name="T5" fmla="*/ 177209 h 215"/>
              <a:gd name="T6" fmla="*/ 60325 w 78"/>
              <a:gd name="T7" fmla="*/ 85060 h 215"/>
              <a:gd name="T8" fmla="*/ 17015 w 78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215">
                <a:moveTo>
                  <a:pt x="22" y="0"/>
                </a:moveTo>
                <a:cubicBezTo>
                  <a:pt x="57" y="52"/>
                  <a:pt x="48" y="90"/>
                  <a:pt x="38" y="160"/>
                </a:cubicBezTo>
                <a:cubicBezTo>
                  <a:pt x="29" y="212"/>
                  <a:pt x="0" y="215"/>
                  <a:pt x="46" y="200"/>
                </a:cubicBezTo>
                <a:cubicBezTo>
                  <a:pt x="57" y="165"/>
                  <a:pt x="66" y="130"/>
                  <a:pt x="78" y="96"/>
                </a:cubicBezTo>
                <a:cubicBezTo>
                  <a:pt x="65" y="58"/>
                  <a:pt x="73" y="0"/>
                  <a:pt x="22" y="0"/>
                </a:cubicBezTo>
                <a:close/>
              </a:path>
            </a:pathLst>
          </a:custGeom>
          <a:solidFill>
            <a:srgbClr val="33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Oval 16"/>
          <p:cNvSpPr>
            <a:spLocks noChangeArrowheads="1"/>
          </p:cNvSpPr>
          <p:nvPr/>
        </p:nvSpPr>
        <p:spPr bwMode="auto">
          <a:xfrm>
            <a:off x="3570288" y="2290763"/>
            <a:ext cx="46037" cy="49212"/>
          </a:xfrm>
          <a:prstGeom prst="ellipse">
            <a:avLst/>
          </a:prstGeom>
          <a:solidFill>
            <a:srgbClr val="33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Freeform 17"/>
          <p:cNvSpPr>
            <a:spLocks/>
          </p:cNvSpPr>
          <p:nvPr/>
        </p:nvSpPr>
        <p:spPr bwMode="auto">
          <a:xfrm>
            <a:off x="3060700" y="2219325"/>
            <a:ext cx="100013" cy="92075"/>
          </a:xfrm>
          <a:custGeom>
            <a:avLst/>
            <a:gdLst>
              <a:gd name="T0" fmla="*/ 58423 w 101"/>
              <a:gd name="T1" fmla="*/ 0 h 88"/>
              <a:gd name="T2" fmla="*/ 12873 w 101"/>
              <a:gd name="T3" fmla="*/ 21972 h 88"/>
              <a:gd name="T4" fmla="*/ 4951 w 101"/>
              <a:gd name="T5" fmla="*/ 44991 h 88"/>
              <a:gd name="T6" fmla="*/ 26736 w 101"/>
              <a:gd name="T7" fmla="*/ 92075 h 88"/>
              <a:gd name="T8" fmla="*/ 52482 w 101"/>
              <a:gd name="T9" fmla="*/ 63825 h 88"/>
              <a:gd name="T10" fmla="*/ 100013 w 101"/>
              <a:gd name="T11" fmla="*/ 36621 h 88"/>
              <a:gd name="T12" fmla="*/ 58423 w 101"/>
              <a:gd name="T13" fmla="*/ 0 h 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1" h="88">
                <a:moveTo>
                  <a:pt x="59" y="0"/>
                </a:moveTo>
                <a:cubicBezTo>
                  <a:pt x="41" y="7"/>
                  <a:pt x="32" y="17"/>
                  <a:pt x="13" y="21"/>
                </a:cubicBezTo>
                <a:cubicBezTo>
                  <a:pt x="0" y="30"/>
                  <a:pt x="9" y="29"/>
                  <a:pt x="5" y="43"/>
                </a:cubicBezTo>
                <a:cubicBezTo>
                  <a:pt x="15" y="56"/>
                  <a:pt x="21" y="72"/>
                  <a:pt x="27" y="88"/>
                </a:cubicBezTo>
                <a:cubicBezTo>
                  <a:pt x="44" y="81"/>
                  <a:pt x="42" y="74"/>
                  <a:pt x="53" y="61"/>
                </a:cubicBezTo>
                <a:cubicBezTo>
                  <a:pt x="79" y="68"/>
                  <a:pt x="90" y="56"/>
                  <a:pt x="101" y="35"/>
                </a:cubicBezTo>
                <a:cubicBezTo>
                  <a:pt x="90" y="22"/>
                  <a:pt x="74" y="4"/>
                  <a:pt x="59" y="0"/>
                </a:cubicBezTo>
                <a:close/>
              </a:path>
            </a:pathLst>
          </a:custGeom>
          <a:solidFill>
            <a:schemeClr val="bg2"/>
          </a:solidFill>
          <a:ln w="317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87" name="Group 18"/>
          <p:cNvGrpSpPr>
            <a:grpSpLocks/>
          </p:cNvGrpSpPr>
          <p:nvPr/>
        </p:nvGrpSpPr>
        <p:grpSpPr bwMode="auto">
          <a:xfrm>
            <a:off x="4953000" y="2209800"/>
            <a:ext cx="330200" cy="231775"/>
            <a:chOff x="3159" y="2173"/>
            <a:chExt cx="208" cy="146"/>
          </a:xfrm>
        </p:grpSpPr>
        <p:sp>
          <p:nvSpPr>
            <p:cNvPr id="7201" name="Freeform 19"/>
            <p:cNvSpPr>
              <a:spLocks/>
            </p:cNvSpPr>
            <p:nvPr/>
          </p:nvSpPr>
          <p:spPr bwMode="auto">
            <a:xfrm>
              <a:off x="3159" y="2173"/>
              <a:ext cx="49" cy="142"/>
            </a:xfrm>
            <a:custGeom>
              <a:avLst/>
              <a:gdLst>
                <a:gd name="T0" fmla="*/ 14 w 78"/>
                <a:gd name="T1" fmla="*/ 0 h 215"/>
                <a:gd name="T2" fmla="*/ 24 w 78"/>
                <a:gd name="T3" fmla="*/ 106 h 215"/>
                <a:gd name="T4" fmla="*/ 29 w 78"/>
                <a:gd name="T5" fmla="*/ 132 h 215"/>
                <a:gd name="T6" fmla="*/ 49 w 78"/>
                <a:gd name="T7" fmla="*/ 63 h 215"/>
                <a:gd name="T8" fmla="*/ 14 w 7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15">
                  <a:moveTo>
                    <a:pt x="22" y="0"/>
                  </a:moveTo>
                  <a:cubicBezTo>
                    <a:pt x="57" y="52"/>
                    <a:pt x="48" y="90"/>
                    <a:pt x="38" y="160"/>
                  </a:cubicBezTo>
                  <a:cubicBezTo>
                    <a:pt x="29" y="212"/>
                    <a:pt x="0" y="215"/>
                    <a:pt x="46" y="200"/>
                  </a:cubicBezTo>
                  <a:cubicBezTo>
                    <a:pt x="57" y="165"/>
                    <a:pt x="66" y="130"/>
                    <a:pt x="78" y="96"/>
                  </a:cubicBezTo>
                  <a:cubicBezTo>
                    <a:pt x="65" y="58"/>
                    <a:pt x="73" y="0"/>
                    <a:pt x="22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2" name="Freeform 20"/>
            <p:cNvSpPr>
              <a:spLocks/>
            </p:cNvSpPr>
            <p:nvPr/>
          </p:nvSpPr>
          <p:spPr bwMode="auto">
            <a:xfrm>
              <a:off x="3202" y="2177"/>
              <a:ext cx="29" cy="142"/>
            </a:xfrm>
            <a:custGeom>
              <a:avLst/>
              <a:gdLst>
                <a:gd name="T0" fmla="*/ 8 w 78"/>
                <a:gd name="T1" fmla="*/ 0 h 215"/>
                <a:gd name="T2" fmla="*/ 14 w 78"/>
                <a:gd name="T3" fmla="*/ 106 h 215"/>
                <a:gd name="T4" fmla="*/ 17 w 78"/>
                <a:gd name="T5" fmla="*/ 132 h 215"/>
                <a:gd name="T6" fmla="*/ 29 w 78"/>
                <a:gd name="T7" fmla="*/ 63 h 215"/>
                <a:gd name="T8" fmla="*/ 8 w 7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15">
                  <a:moveTo>
                    <a:pt x="22" y="0"/>
                  </a:moveTo>
                  <a:cubicBezTo>
                    <a:pt x="57" y="52"/>
                    <a:pt x="48" y="90"/>
                    <a:pt x="38" y="160"/>
                  </a:cubicBezTo>
                  <a:cubicBezTo>
                    <a:pt x="29" y="212"/>
                    <a:pt x="0" y="215"/>
                    <a:pt x="46" y="200"/>
                  </a:cubicBezTo>
                  <a:cubicBezTo>
                    <a:pt x="57" y="165"/>
                    <a:pt x="66" y="130"/>
                    <a:pt x="78" y="96"/>
                  </a:cubicBezTo>
                  <a:cubicBezTo>
                    <a:pt x="65" y="58"/>
                    <a:pt x="73" y="0"/>
                    <a:pt x="22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3" name="Freeform 21"/>
            <p:cNvSpPr>
              <a:spLocks/>
            </p:cNvSpPr>
            <p:nvPr/>
          </p:nvSpPr>
          <p:spPr bwMode="auto">
            <a:xfrm>
              <a:off x="3220" y="2180"/>
              <a:ext cx="39" cy="121"/>
            </a:xfrm>
            <a:custGeom>
              <a:avLst/>
              <a:gdLst>
                <a:gd name="T0" fmla="*/ 11 w 78"/>
                <a:gd name="T1" fmla="*/ 0 h 215"/>
                <a:gd name="T2" fmla="*/ 19 w 78"/>
                <a:gd name="T3" fmla="*/ 90 h 215"/>
                <a:gd name="T4" fmla="*/ 23 w 78"/>
                <a:gd name="T5" fmla="*/ 113 h 215"/>
                <a:gd name="T6" fmla="*/ 39 w 78"/>
                <a:gd name="T7" fmla="*/ 54 h 215"/>
                <a:gd name="T8" fmla="*/ 11 w 7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15">
                  <a:moveTo>
                    <a:pt x="22" y="0"/>
                  </a:moveTo>
                  <a:cubicBezTo>
                    <a:pt x="57" y="52"/>
                    <a:pt x="48" y="90"/>
                    <a:pt x="38" y="160"/>
                  </a:cubicBezTo>
                  <a:cubicBezTo>
                    <a:pt x="29" y="212"/>
                    <a:pt x="0" y="215"/>
                    <a:pt x="46" y="200"/>
                  </a:cubicBezTo>
                  <a:cubicBezTo>
                    <a:pt x="57" y="165"/>
                    <a:pt x="66" y="130"/>
                    <a:pt x="78" y="96"/>
                  </a:cubicBezTo>
                  <a:cubicBezTo>
                    <a:pt x="65" y="58"/>
                    <a:pt x="73" y="0"/>
                    <a:pt x="22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4" name="Freeform 22"/>
            <p:cNvSpPr>
              <a:spLocks/>
            </p:cNvSpPr>
            <p:nvPr/>
          </p:nvSpPr>
          <p:spPr bwMode="auto">
            <a:xfrm>
              <a:off x="3256" y="2192"/>
              <a:ext cx="29" cy="98"/>
            </a:xfrm>
            <a:custGeom>
              <a:avLst/>
              <a:gdLst>
                <a:gd name="T0" fmla="*/ 8 w 78"/>
                <a:gd name="T1" fmla="*/ 0 h 215"/>
                <a:gd name="T2" fmla="*/ 14 w 78"/>
                <a:gd name="T3" fmla="*/ 73 h 215"/>
                <a:gd name="T4" fmla="*/ 17 w 78"/>
                <a:gd name="T5" fmla="*/ 91 h 215"/>
                <a:gd name="T6" fmla="*/ 29 w 78"/>
                <a:gd name="T7" fmla="*/ 44 h 215"/>
                <a:gd name="T8" fmla="*/ 8 w 7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15">
                  <a:moveTo>
                    <a:pt x="22" y="0"/>
                  </a:moveTo>
                  <a:cubicBezTo>
                    <a:pt x="57" y="52"/>
                    <a:pt x="48" y="90"/>
                    <a:pt x="38" y="160"/>
                  </a:cubicBezTo>
                  <a:cubicBezTo>
                    <a:pt x="29" y="212"/>
                    <a:pt x="0" y="215"/>
                    <a:pt x="46" y="200"/>
                  </a:cubicBezTo>
                  <a:cubicBezTo>
                    <a:pt x="57" y="165"/>
                    <a:pt x="66" y="130"/>
                    <a:pt x="78" y="96"/>
                  </a:cubicBezTo>
                  <a:cubicBezTo>
                    <a:pt x="65" y="58"/>
                    <a:pt x="73" y="0"/>
                    <a:pt x="22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5" name="Freeform 23"/>
            <p:cNvSpPr>
              <a:spLocks/>
            </p:cNvSpPr>
            <p:nvPr/>
          </p:nvSpPr>
          <p:spPr bwMode="auto">
            <a:xfrm>
              <a:off x="3281" y="2194"/>
              <a:ext cx="39" cy="43"/>
            </a:xfrm>
            <a:custGeom>
              <a:avLst/>
              <a:gdLst>
                <a:gd name="T0" fmla="*/ 11 w 78"/>
                <a:gd name="T1" fmla="*/ 0 h 215"/>
                <a:gd name="T2" fmla="*/ 19 w 78"/>
                <a:gd name="T3" fmla="*/ 32 h 215"/>
                <a:gd name="T4" fmla="*/ 23 w 78"/>
                <a:gd name="T5" fmla="*/ 40 h 215"/>
                <a:gd name="T6" fmla="*/ 39 w 78"/>
                <a:gd name="T7" fmla="*/ 19 h 215"/>
                <a:gd name="T8" fmla="*/ 11 w 78"/>
                <a:gd name="T9" fmla="*/ 0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15">
                  <a:moveTo>
                    <a:pt x="22" y="0"/>
                  </a:moveTo>
                  <a:cubicBezTo>
                    <a:pt x="57" y="52"/>
                    <a:pt x="48" y="90"/>
                    <a:pt x="38" y="160"/>
                  </a:cubicBezTo>
                  <a:cubicBezTo>
                    <a:pt x="29" y="212"/>
                    <a:pt x="0" y="215"/>
                    <a:pt x="46" y="200"/>
                  </a:cubicBezTo>
                  <a:cubicBezTo>
                    <a:pt x="57" y="165"/>
                    <a:pt x="66" y="130"/>
                    <a:pt x="78" y="96"/>
                  </a:cubicBezTo>
                  <a:cubicBezTo>
                    <a:pt x="65" y="58"/>
                    <a:pt x="73" y="0"/>
                    <a:pt x="22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6" name="Oval 24"/>
            <p:cNvSpPr>
              <a:spLocks noChangeArrowheads="1"/>
            </p:cNvSpPr>
            <p:nvPr/>
          </p:nvSpPr>
          <p:spPr bwMode="auto">
            <a:xfrm>
              <a:off x="3338" y="2186"/>
              <a:ext cx="29" cy="31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88" name="Freeform 25"/>
          <p:cNvSpPr>
            <a:spLocks/>
          </p:cNvSpPr>
          <p:nvPr/>
        </p:nvSpPr>
        <p:spPr bwMode="auto">
          <a:xfrm>
            <a:off x="4613275" y="2065338"/>
            <a:ext cx="101600" cy="92075"/>
          </a:xfrm>
          <a:custGeom>
            <a:avLst/>
            <a:gdLst>
              <a:gd name="T0" fmla="*/ 59350 w 101"/>
              <a:gd name="T1" fmla="*/ 0 h 88"/>
              <a:gd name="T2" fmla="*/ 13077 w 101"/>
              <a:gd name="T3" fmla="*/ 21972 h 88"/>
              <a:gd name="T4" fmla="*/ 5030 w 101"/>
              <a:gd name="T5" fmla="*/ 44991 h 88"/>
              <a:gd name="T6" fmla="*/ 27160 w 101"/>
              <a:gd name="T7" fmla="*/ 92075 h 88"/>
              <a:gd name="T8" fmla="*/ 53315 w 101"/>
              <a:gd name="T9" fmla="*/ 63825 h 88"/>
              <a:gd name="T10" fmla="*/ 101600 w 101"/>
              <a:gd name="T11" fmla="*/ 36621 h 88"/>
              <a:gd name="T12" fmla="*/ 59350 w 101"/>
              <a:gd name="T13" fmla="*/ 0 h 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1" h="88">
                <a:moveTo>
                  <a:pt x="59" y="0"/>
                </a:moveTo>
                <a:cubicBezTo>
                  <a:pt x="41" y="7"/>
                  <a:pt x="32" y="17"/>
                  <a:pt x="13" y="21"/>
                </a:cubicBezTo>
                <a:cubicBezTo>
                  <a:pt x="0" y="30"/>
                  <a:pt x="9" y="29"/>
                  <a:pt x="5" y="43"/>
                </a:cubicBezTo>
                <a:cubicBezTo>
                  <a:pt x="15" y="56"/>
                  <a:pt x="21" y="72"/>
                  <a:pt x="27" y="88"/>
                </a:cubicBezTo>
                <a:cubicBezTo>
                  <a:pt x="44" y="81"/>
                  <a:pt x="42" y="74"/>
                  <a:pt x="53" y="61"/>
                </a:cubicBezTo>
                <a:cubicBezTo>
                  <a:pt x="79" y="68"/>
                  <a:pt x="90" y="56"/>
                  <a:pt x="101" y="35"/>
                </a:cubicBezTo>
                <a:cubicBezTo>
                  <a:pt x="90" y="22"/>
                  <a:pt x="74" y="4"/>
                  <a:pt x="59" y="0"/>
                </a:cubicBezTo>
                <a:close/>
              </a:path>
            </a:pathLst>
          </a:custGeom>
          <a:solidFill>
            <a:schemeClr val="bg2"/>
          </a:solidFill>
          <a:ln w="317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Freeform 26"/>
          <p:cNvSpPr>
            <a:spLocks/>
          </p:cNvSpPr>
          <p:nvPr/>
        </p:nvSpPr>
        <p:spPr bwMode="auto">
          <a:xfrm>
            <a:off x="4629150" y="2182813"/>
            <a:ext cx="100013" cy="92075"/>
          </a:xfrm>
          <a:custGeom>
            <a:avLst/>
            <a:gdLst>
              <a:gd name="T0" fmla="*/ 58423 w 101"/>
              <a:gd name="T1" fmla="*/ 0 h 88"/>
              <a:gd name="T2" fmla="*/ 12873 w 101"/>
              <a:gd name="T3" fmla="*/ 21972 h 88"/>
              <a:gd name="T4" fmla="*/ 4951 w 101"/>
              <a:gd name="T5" fmla="*/ 44991 h 88"/>
              <a:gd name="T6" fmla="*/ 26736 w 101"/>
              <a:gd name="T7" fmla="*/ 92075 h 88"/>
              <a:gd name="T8" fmla="*/ 52482 w 101"/>
              <a:gd name="T9" fmla="*/ 63825 h 88"/>
              <a:gd name="T10" fmla="*/ 100013 w 101"/>
              <a:gd name="T11" fmla="*/ 36621 h 88"/>
              <a:gd name="T12" fmla="*/ 58423 w 101"/>
              <a:gd name="T13" fmla="*/ 0 h 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1" h="88">
                <a:moveTo>
                  <a:pt x="59" y="0"/>
                </a:moveTo>
                <a:cubicBezTo>
                  <a:pt x="41" y="7"/>
                  <a:pt x="32" y="17"/>
                  <a:pt x="13" y="21"/>
                </a:cubicBezTo>
                <a:cubicBezTo>
                  <a:pt x="0" y="30"/>
                  <a:pt x="9" y="29"/>
                  <a:pt x="5" y="43"/>
                </a:cubicBezTo>
                <a:cubicBezTo>
                  <a:pt x="15" y="56"/>
                  <a:pt x="21" y="72"/>
                  <a:pt x="27" y="88"/>
                </a:cubicBezTo>
                <a:cubicBezTo>
                  <a:pt x="44" y="81"/>
                  <a:pt x="42" y="74"/>
                  <a:pt x="53" y="61"/>
                </a:cubicBezTo>
                <a:cubicBezTo>
                  <a:pt x="79" y="68"/>
                  <a:pt x="90" y="56"/>
                  <a:pt x="101" y="35"/>
                </a:cubicBezTo>
                <a:cubicBezTo>
                  <a:pt x="90" y="22"/>
                  <a:pt x="74" y="4"/>
                  <a:pt x="59" y="0"/>
                </a:cubicBezTo>
                <a:close/>
              </a:path>
            </a:pathLst>
          </a:custGeom>
          <a:solidFill>
            <a:schemeClr val="bg2"/>
          </a:solidFill>
          <a:ln w="317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7"/>
          <p:cNvSpPr>
            <a:spLocks noChangeShapeType="1"/>
          </p:cNvSpPr>
          <p:nvPr/>
        </p:nvSpPr>
        <p:spPr bwMode="auto">
          <a:xfrm>
            <a:off x="3305175" y="2817813"/>
            <a:ext cx="0" cy="265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8"/>
          <p:cNvSpPr>
            <a:spLocks noChangeShapeType="1"/>
          </p:cNvSpPr>
          <p:nvPr/>
        </p:nvSpPr>
        <p:spPr bwMode="auto">
          <a:xfrm>
            <a:off x="4981575" y="2847975"/>
            <a:ext cx="0" cy="265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Text Box 29"/>
          <p:cNvSpPr txBox="1">
            <a:spLocks noChangeArrowheads="1"/>
          </p:cNvSpPr>
          <p:nvPr/>
        </p:nvSpPr>
        <p:spPr bwMode="auto">
          <a:xfrm>
            <a:off x="1066800" y="32766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1">
                <a:solidFill>
                  <a:srgbClr val="7B1AA6"/>
                </a:solidFill>
              </a:rPr>
              <a:t>Treat Cells with</a:t>
            </a:r>
          </a:p>
          <a:p>
            <a:r>
              <a:rPr lang="en-US" b="1">
                <a:solidFill>
                  <a:srgbClr val="7B1AA6"/>
                </a:solidFill>
              </a:rPr>
              <a:t>compound</a:t>
            </a:r>
          </a:p>
        </p:txBody>
      </p:sp>
      <p:sp>
        <p:nvSpPr>
          <p:cNvPr id="7193" name="Line 30"/>
          <p:cNvSpPr>
            <a:spLocks noChangeShapeType="1"/>
          </p:cNvSpPr>
          <p:nvPr/>
        </p:nvSpPr>
        <p:spPr bwMode="auto">
          <a:xfrm>
            <a:off x="3330575" y="4021138"/>
            <a:ext cx="0" cy="265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Line 31"/>
          <p:cNvSpPr>
            <a:spLocks noChangeShapeType="1"/>
          </p:cNvSpPr>
          <p:nvPr/>
        </p:nvSpPr>
        <p:spPr bwMode="auto">
          <a:xfrm>
            <a:off x="5010150" y="4051300"/>
            <a:ext cx="0" cy="265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Text Box 32"/>
          <p:cNvSpPr txBox="1">
            <a:spLocks noChangeArrowheads="1"/>
          </p:cNvSpPr>
          <p:nvPr/>
        </p:nvSpPr>
        <p:spPr bwMode="auto">
          <a:xfrm>
            <a:off x="2857500" y="4462463"/>
            <a:ext cx="1136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1">
                <a:solidFill>
                  <a:schemeClr val="tx2"/>
                </a:solidFill>
              </a:rPr>
              <a:t>no effect</a:t>
            </a:r>
          </a:p>
        </p:txBody>
      </p:sp>
      <p:sp>
        <p:nvSpPr>
          <p:cNvPr id="7196" name="Text Box 33"/>
          <p:cNvSpPr txBox="1">
            <a:spLocks noChangeArrowheads="1"/>
          </p:cNvSpPr>
          <p:nvPr/>
        </p:nvSpPr>
        <p:spPr bwMode="auto">
          <a:xfrm>
            <a:off x="4572000" y="4357688"/>
            <a:ext cx="793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1">
                <a:solidFill>
                  <a:schemeClr val="tx2"/>
                </a:solidFill>
              </a:rPr>
              <a:t>death</a:t>
            </a:r>
          </a:p>
        </p:txBody>
      </p:sp>
      <p:pic>
        <p:nvPicPr>
          <p:cNvPr id="7197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76600"/>
            <a:ext cx="920750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8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76600"/>
            <a:ext cx="920750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99" name="Text Box 36"/>
          <p:cNvSpPr txBox="1">
            <a:spLocks noChangeArrowheads="1"/>
          </p:cNvSpPr>
          <p:nvPr/>
        </p:nvSpPr>
        <p:spPr bwMode="auto">
          <a:xfrm>
            <a:off x="1066800" y="1350963"/>
            <a:ext cx="71358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000" b="1" u="sng" dirty="0" smtClean="0">
                <a:solidFill>
                  <a:srgbClr val="7030A0"/>
                </a:solidFill>
                <a:latin typeface="+mn-lt"/>
              </a:rPr>
              <a:t>DRUGS TARGETING CELLS WITH MUTATION IN CANCER GENE RAS</a:t>
            </a:r>
            <a:endParaRPr lang="en-US" sz="2000" b="1" u="sng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000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solidFill>
                  <a:srgbClr val="969696"/>
                </a:solidFill>
              </a:rPr>
              <a:t>Confidential</a:t>
            </a:r>
          </a:p>
        </p:txBody>
      </p:sp>
      <p:pic>
        <p:nvPicPr>
          <p:cNvPr id="22531" name="Picture 2" descr="IMG_0010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57400"/>
            <a:ext cx="2743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3" descr="IMG_0007"/>
          <p:cNvPicPr>
            <a:picLocks noChangeAspect="1" noChangeArrowheads="1"/>
          </p:cNvPicPr>
          <p:nvPr/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57400"/>
            <a:ext cx="2819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IMG_0009"/>
          <p:cNvPicPr>
            <a:picLocks noChangeAspect="1" noChangeArrowheads="1"/>
          </p:cNvPicPr>
          <p:nvPr/>
        </p:nvPicPr>
        <p:blipFill>
          <a:blip r:embed="rId5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2819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 descr="IMG_0018"/>
          <p:cNvPicPr>
            <a:picLocks noChangeAspect="1" noChangeArrowheads="1"/>
          </p:cNvPicPr>
          <p:nvPr/>
        </p:nvPicPr>
        <p:blipFill>
          <a:blip r:embed="rId6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4241800"/>
            <a:ext cx="281146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6" descr="IMG_0013"/>
          <p:cNvPicPr>
            <a:picLocks noChangeAspect="1" noChangeArrowheads="1"/>
          </p:cNvPicPr>
          <p:nvPr/>
        </p:nvPicPr>
        <p:blipFill>
          <a:blip r:embed="rId7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38625"/>
            <a:ext cx="28162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7" descr="IMG_0015"/>
          <p:cNvPicPr>
            <a:picLocks noChangeAspect="1" noChangeArrowheads="1"/>
          </p:cNvPicPr>
          <p:nvPr/>
        </p:nvPicPr>
        <p:blipFill>
          <a:blip r:embed="rId8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38625"/>
            <a:ext cx="27400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231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smtClean="0"/>
              <a:t>PRLX 93936 Induces Tumor Regression in HT-1080 Xenografts</a:t>
            </a:r>
          </a:p>
        </p:txBody>
      </p:sp>
      <p:sp>
        <p:nvSpPr>
          <p:cNvPr id="22538" name="Text Box 9"/>
          <p:cNvSpPr txBox="1">
            <a:spLocks noChangeArrowheads="1"/>
          </p:cNvSpPr>
          <p:nvPr/>
        </p:nvSpPr>
        <p:spPr bwMode="auto">
          <a:xfrm>
            <a:off x="271463" y="6324600"/>
            <a:ext cx="6705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Day 15 Results</a:t>
            </a:r>
          </a:p>
        </p:txBody>
      </p:sp>
      <p:sp>
        <p:nvSpPr>
          <p:cNvPr id="22539" name="Rectangle 10"/>
          <p:cNvSpPr>
            <a:spLocks noChangeArrowheads="1"/>
          </p:cNvSpPr>
          <p:nvPr/>
        </p:nvSpPr>
        <p:spPr bwMode="auto">
          <a:xfrm>
            <a:off x="271463" y="1720850"/>
            <a:ext cx="330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/>
              <a:t>Vehicle control treated animals</a:t>
            </a:r>
          </a:p>
        </p:txBody>
      </p:sp>
      <p:sp>
        <p:nvSpPr>
          <p:cNvPr id="22540" name="Rectangle 11"/>
          <p:cNvSpPr>
            <a:spLocks noChangeArrowheads="1"/>
          </p:cNvSpPr>
          <p:nvPr/>
        </p:nvSpPr>
        <p:spPr bwMode="auto">
          <a:xfrm>
            <a:off x="271463" y="3887788"/>
            <a:ext cx="417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/>
              <a:t>100 mg/kg PRLX93936 treated animals</a:t>
            </a:r>
          </a:p>
        </p:txBody>
      </p:sp>
    </p:spTree>
    <p:extLst>
      <p:ext uri="{BB962C8B-B14F-4D97-AF65-F5344CB8AC3E}">
        <p14:creationId xmlns:p14="http://schemas.microsoft.com/office/powerpoint/2010/main" val="8110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solidFill>
                  <a:srgbClr val="969696"/>
                </a:solidFill>
              </a:rPr>
              <a:t>Confidential</a:t>
            </a:r>
          </a:p>
        </p:txBody>
      </p:sp>
      <p:sp>
        <p:nvSpPr>
          <p:cNvPr id="126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067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PRLX </a:t>
            </a:r>
            <a:r>
              <a:rPr lang="en-US" sz="3600" b="1" dirty="0" smtClean="0">
                <a:solidFill>
                  <a:srgbClr val="FF0000"/>
                </a:solidFill>
              </a:rPr>
              <a:t>93936: FROM LAB TO CLINIC IN 3 YEARS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i="1" dirty="0" smtClean="0">
                <a:solidFill>
                  <a:srgbClr val="FF0000"/>
                </a:solidFill>
              </a:rPr>
              <a:t>Example- Ti</a:t>
            </a:r>
            <a:r>
              <a:rPr lang="en-US" sz="3600" b="1" i="1" dirty="0" smtClean="0">
                <a:solidFill>
                  <a:srgbClr val="FF0000"/>
                </a:solidFill>
              </a:rPr>
              <a:t>meline to Clinic</a:t>
            </a:r>
            <a:endParaRPr lang="en-US" sz="3600" b="1" i="1" dirty="0" smtClean="0">
              <a:solidFill>
                <a:srgbClr val="FF0000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6043" y="1524000"/>
            <a:ext cx="9144000" cy="4648200"/>
          </a:xfrm>
          <a:solidFill>
            <a:schemeClr val="tx2">
              <a:lumMod val="75000"/>
            </a:schemeClr>
          </a:solidFill>
          <a:ln>
            <a:solidFill>
              <a:srgbClr val="FFC000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C</a:t>
            </a:r>
            <a:r>
              <a:rPr lang="en-US" sz="2400" b="1" dirty="0" smtClean="0">
                <a:solidFill>
                  <a:srgbClr val="FFFF00"/>
                </a:solidFill>
              </a:rPr>
              <a:t>ollaboration </a:t>
            </a:r>
            <a:r>
              <a:rPr lang="en-US" sz="2400" b="1" dirty="0" smtClean="0">
                <a:solidFill>
                  <a:srgbClr val="FFFF00"/>
                </a:solidFill>
              </a:rPr>
              <a:t>with </a:t>
            </a:r>
            <a:r>
              <a:rPr lang="en-US" sz="2400" b="1" dirty="0" smtClean="0">
                <a:solidFill>
                  <a:srgbClr val="FFFF00"/>
                </a:solidFill>
              </a:rPr>
              <a:t>MIT</a:t>
            </a:r>
            <a:r>
              <a:rPr lang="en-US" sz="2400" b="1" dirty="0" smtClean="0">
                <a:solidFill>
                  <a:srgbClr val="FFFF00"/>
                </a:solidFill>
              </a:rPr>
              <a:t>: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June 2004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DRUG (</a:t>
            </a:r>
            <a:r>
              <a:rPr lang="en-US" sz="2400" b="1" dirty="0" err="1" smtClean="0">
                <a:solidFill>
                  <a:srgbClr val="FFFF00"/>
                </a:solidFill>
              </a:rPr>
              <a:t>Erastin</a:t>
            </a:r>
            <a:r>
              <a:rPr lang="en-US" sz="2400" b="1" dirty="0" smtClean="0">
                <a:solidFill>
                  <a:srgbClr val="FFFF00"/>
                </a:solidFill>
              </a:rPr>
              <a:t>) for RAS-active </a:t>
            </a:r>
            <a:r>
              <a:rPr lang="en-US" sz="2400" b="1" dirty="0">
                <a:solidFill>
                  <a:srgbClr val="FFFF00"/>
                </a:solidFill>
              </a:rPr>
              <a:t>cancers </a:t>
            </a:r>
            <a:r>
              <a:rPr lang="en-US" sz="2400" b="1" dirty="0" smtClean="0">
                <a:solidFill>
                  <a:srgbClr val="FFFF00"/>
                </a:solidFill>
              </a:rPr>
              <a:t>licensed- </a:t>
            </a:r>
            <a:r>
              <a:rPr lang="en-US" sz="2400" b="1" dirty="0">
                <a:solidFill>
                  <a:schemeClr val="bg2">
                    <a:lumMod val="90000"/>
                  </a:schemeClr>
                </a:solidFill>
              </a:rPr>
              <a:t>January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2005-</a:t>
            </a:r>
            <a:endParaRPr lang="en-US" sz="24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Optimize </a:t>
            </a:r>
            <a:r>
              <a:rPr lang="en-US" sz="2400" b="1" dirty="0" err="1" smtClean="0">
                <a:solidFill>
                  <a:srgbClr val="FFFF00"/>
                </a:solidFill>
              </a:rPr>
              <a:t>pharmaceutic</a:t>
            </a:r>
            <a:r>
              <a:rPr lang="en-US" sz="2400" b="1" dirty="0" smtClean="0">
                <a:solidFill>
                  <a:srgbClr val="FFFF00"/>
                </a:solidFill>
              </a:rPr>
              <a:t> properties (Med Chemistry)-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April 2005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Discovery </a:t>
            </a:r>
            <a:r>
              <a:rPr lang="en-US" sz="2400" b="1" dirty="0" smtClean="0">
                <a:solidFill>
                  <a:srgbClr val="FFFF00"/>
                </a:solidFill>
              </a:rPr>
              <a:t>of </a:t>
            </a:r>
            <a:r>
              <a:rPr lang="en-US" sz="2400" b="1" dirty="0" smtClean="0">
                <a:solidFill>
                  <a:srgbClr val="FFFF00"/>
                </a:solidFill>
              </a:rPr>
              <a:t>Lead- PRLX </a:t>
            </a:r>
            <a:r>
              <a:rPr lang="en-US" sz="2400" b="1" dirty="0" smtClean="0">
                <a:solidFill>
                  <a:srgbClr val="FFFF00"/>
                </a:solidFill>
              </a:rPr>
              <a:t>93936: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September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2005</a:t>
            </a:r>
            <a:endParaRPr lang="en-US" sz="24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Activity </a:t>
            </a:r>
            <a:r>
              <a:rPr lang="en-US" sz="2400" b="1" dirty="0" smtClean="0">
                <a:solidFill>
                  <a:srgbClr val="FFFF00"/>
                </a:solidFill>
              </a:rPr>
              <a:t>in animal models: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December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 2005</a:t>
            </a:r>
            <a:endParaRPr lang="en-US" sz="24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Toxicology </a:t>
            </a:r>
            <a:r>
              <a:rPr lang="en-US" sz="2400" b="1" dirty="0" smtClean="0">
                <a:solidFill>
                  <a:srgbClr val="FFFF00"/>
                </a:solidFill>
              </a:rPr>
              <a:t>program initiated: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March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2006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IND </a:t>
            </a:r>
            <a:r>
              <a:rPr lang="en-US" sz="2400" b="1" dirty="0" smtClean="0">
                <a:solidFill>
                  <a:srgbClr val="FFFF00"/>
                </a:solidFill>
              </a:rPr>
              <a:t>submitted July 10, </a:t>
            </a:r>
            <a:r>
              <a:rPr lang="en-US" sz="2400" b="1" dirty="0" smtClean="0">
                <a:solidFill>
                  <a:srgbClr val="FFFF00"/>
                </a:solidFill>
              </a:rPr>
              <a:t>2007, First patient: </a:t>
            </a:r>
            <a:r>
              <a:rPr lang="en-US" sz="2400" b="1" dirty="0" smtClean="0">
                <a:solidFill>
                  <a:schemeClr val="bg2">
                    <a:lumMod val="90000"/>
                  </a:schemeClr>
                </a:solidFill>
              </a:rPr>
              <a:t>Aug 7, 2007</a:t>
            </a:r>
            <a:endParaRPr lang="en-US" sz="2400" dirty="0" smtClean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91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Strategies for success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1"/>
            <a:ext cx="9144000" cy="4800600"/>
          </a:xfrm>
          <a:solidFill>
            <a:srgbClr val="002060"/>
          </a:solidFill>
        </p:spPr>
        <p:txBody>
          <a:bodyPr>
            <a:normAutofit fontScale="62500" lnSpcReduction="20000"/>
          </a:bodyPr>
          <a:lstStyle/>
          <a:p>
            <a:endParaRPr lang="en-US" sz="3600" b="1" dirty="0" smtClean="0">
              <a:solidFill>
                <a:srgbClr val="FFC000"/>
              </a:solidFill>
              <a:latin typeface="Arial-BoldMT"/>
            </a:endParaRPr>
          </a:p>
          <a:p>
            <a:r>
              <a:rPr lang="en-US" sz="3600" b="1" dirty="0" smtClean="0">
                <a:solidFill>
                  <a:srgbClr val="FFC000"/>
                </a:solidFill>
                <a:latin typeface="Arial-BoldMT"/>
              </a:rPr>
              <a:t>Product </a:t>
            </a:r>
            <a:r>
              <a:rPr lang="en-US" sz="3600" b="1" dirty="0">
                <a:solidFill>
                  <a:srgbClr val="FFC000"/>
                </a:solidFill>
                <a:latin typeface="Arial-BoldMT"/>
              </a:rPr>
              <a:t>Development Strategy should </a:t>
            </a:r>
            <a:r>
              <a:rPr lang="en-US" sz="3600" b="1" dirty="0" smtClean="0">
                <a:solidFill>
                  <a:srgbClr val="FFC000"/>
                </a:solidFill>
                <a:latin typeface="Arial-BoldMT"/>
              </a:rPr>
              <a:t>incorporate: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ArialMT"/>
              </a:rPr>
              <a:t>Manufacturing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ArialMT"/>
              </a:rPr>
              <a:t>Preclinical </a:t>
            </a:r>
            <a:r>
              <a:rPr lang="en-US" dirty="0">
                <a:solidFill>
                  <a:srgbClr val="FFC000"/>
                </a:solidFill>
                <a:latin typeface="ArialMT"/>
              </a:rPr>
              <a:t>Pharmacology and </a:t>
            </a:r>
            <a:r>
              <a:rPr lang="en-US" dirty="0" smtClean="0">
                <a:solidFill>
                  <a:srgbClr val="FFC000"/>
                </a:solidFill>
                <a:latin typeface="ArialMT"/>
              </a:rPr>
              <a:t>Toxicology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ArialMT"/>
              </a:rPr>
              <a:t>Clinical </a:t>
            </a:r>
            <a:r>
              <a:rPr lang="en-US" dirty="0">
                <a:solidFill>
                  <a:srgbClr val="FFC000"/>
                </a:solidFill>
                <a:latin typeface="ArialMT"/>
              </a:rPr>
              <a:t>Plans (from FIH to Phase </a:t>
            </a:r>
            <a:r>
              <a:rPr lang="en-US" dirty="0" smtClean="0">
                <a:solidFill>
                  <a:srgbClr val="FFC000"/>
                </a:solidFill>
                <a:latin typeface="ArialMT"/>
              </a:rPr>
              <a:t>II)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ArialMT"/>
              </a:rPr>
              <a:t>Regulatory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latin typeface="ArialMT"/>
              </a:rPr>
              <a:t>Remember </a:t>
            </a:r>
            <a:r>
              <a:rPr lang="en-US" dirty="0">
                <a:solidFill>
                  <a:srgbClr val="FFC000"/>
                </a:solidFill>
                <a:latin typeface="ArialMT"/>
              </a:rPr>
              <a:t>that all aspects are </a:t>
            </a:r>
            <a:r>
              <a:rPr lang="en-US" dirty="0" smtClean="0">
                <a:solidFill>
                  <a:srgbClr val="FFC000"/>
                </a:solidFill>
                <a:latin typeface="ArialMT"/>
              </a:rPr>
              <a:t>inter-related</a:t>
            </a:r>
            <a:endParaRPr lang="en-US" b="1" dirty="0" smtClean="0">
              <a:solidFill>
                <a:srgbClr val="FFC000"/>
              </a:solidFill>
              <a:latin typeface="Arial-BoldMT"/>
            </a:endParaRPr>
          </a:p>
          <a:p>
            <a:endParaRPr lang="en-US" b="1" dirty="0" smtClean="0">
              <a:solidFill>
                <a:srgbClr val="FFC000"/>
              </a:solidFill>
              <a:latin typeface="Arial-BoldMT"/>
            </a:endParaRPr>
          </a:p>
          <a:p>
            <a:r>
              <a:rPr lang="en-US" b="1" dirty="0" smtClean="0">
                <a:solidFill>
                  <a:srgbClr val="FFC000"/>
                </a:solidFill>
                <a:latin typeface="Arial-BoldMT"/>
              </a:rPr>
              <a:t>Toxicology </a:t>
            </a:r>
            <a:r>
              <a:rPr lang="en-US" b="1" dirty="0">
                <a:solidFill>
                  <a:srgbClr val="FFC000"/>
                </a:solidFill>
                <a:latin typeface="Arial-BoldMT"/>
              </a:rPr>
              <a:t>and </a:t>
            </a:r>
            <a:r>
              <a:rPr lang="en-US" b="1" dirty="0" smtClean="0">
                <a:solidFill>
                  <a:srgbClr val="FFC000"/>
                </a:solidFill>
                <a:latin typeface="Arial-BoldMT"/>
              </a:rPr>
              <a:t>Manufacturing:</a:t>
            </a:r>
            <a:endParaRPr lang="en-US" b="1" dirty="0" smtClean="0">
              <a:solidFill>
                <a:srgbClr val="FFC000"/>
              </a:solidFill>
              <a:latin typeface="Arial-BoldMT"/>
            </a:endParaRPr>
          </a:p>
          <a:p>
            <a:pPr lvl="1"/>
            <a:r>
              <a:rPr lang="en-US" sz="2400" dirty="0" smtClean="0">
                <a:solidFill>
                  <a:srgbClr val="FFC000"/>
                </a:solidFill>
                <a:latin typeface="ArialMT"/>
              </a:rPr>
              <a:t> </a:t>
            </a:r>
            <a:r>
              <a:rPr lang="en-US" sz="2400" dirty="0">
                <a:solidFill>
                  <a:srgbClr val="FFC000"/>
                </a:solidFill>
                <a:latin typeface="ArialMT"/>
              </a:rPr>
              <a:t>Ensure that high-quality (ideally, GMP) product is </a:t>
            </a:r>
            <a:r>
              <a:rPr lang="en-US" sz="2400" dirty="0" smtClean="0">
                <a:solidFill>
                  <a:srgbClr val="FFC000"/>
                </a:solidFill>
                <a:latin typeface="ArialMT"/>
              </a:rPr>
              <a:t>available </a:t>
            </a:r>
            <a:r>
              <a:rPr lang="en-US" sz="2800" dirty="0" smtClean="0">
                <a:solidFill>
                  <a:srgbClr val="FFC000"/>
                </a:solidFill>
                <a:latin typeface="ArialMT"/>
              </a:rPr>
              <a:t>(quantity</a:t>
            </a:r>
            <a:r>
              <a:rPr lang="en-US" sz="2800" dirty="0">
                <a:solidFill>
                  <a:srgbClr val="FFC000"/>
                </a:solidFill>
                <a:latin typeface="ArialMT"/>
              </a:rPr>
              <a:t>, timing, quality/identity/purity/stability is </a:t>
            </a:r>
            <a:r>
              <a:rPr lang="en-US" sz="2800" dirty="0" smtClean="0">
                <a:solidFill>
                  <a:srgbClr val="FFC000"/>
                </a:solidFill>
                <a:latin typeface="ArialMT"/>
              </a:rPr>
              <a:t>documented)</a:t>
            </a:r>
          </a:p>
          <a:p>
            <a:endParaRPr lang="en-US" b="1" dirty="0" smtClean="0">
              <a:solidFill>
                <a:srgbClr val="FFC000"/>
              </a:solidFill>
              <a:latin typeface="Arial-BoldMT"/>
            </a:endParaRPr>
          </a:p>
          <a:p>
            <a:r>
              <a:rPr lang="en-US" b="1" dirty="0" smtClean="0">
                <a:solidFill>
                  <a:srgbClr val="FFC000"/>
                </a:solidFill>
                <a:latin typeface="Arial-BoldMT"/>
              </a:rPr>
              <a:t>Have </a:t>
            </a:r>
            <a:r>
              <a:rPr lang="en-US" b="1" dirty="0">
                <a:solidFill>
                  <a:srgbClr val="FFC000"/>
                </a:solidFill>
                <a:latin typeface="Arial-BoldMT"/>
              </a:rPr>
              <a:t>a regulatory </a:t>
            </a:r>
            <a:r>
              <a:rPr lang="en-US" b="1" dirty="0" smtClean="0">
                <a:solidFill>
                  <a:srgbClr val="FFC000"/>
                </a:solidFill>
                <a:latin typeface="Arial-BoldMT"/>
              </a:rPr>
              <a:t>strategy:</a:t>
            </a:r>
            <a:endParaRPr lang="en-US" b="1" dirty="0" smtClean="0">
              <a:solidFill>
                <a:srgbClr val="FFC000"/>
              </a:solidFill>
              <a:latin typeface="Arial-BoldMT"/>
            </a:endParaRPr>
          </a:p>
          <a:p>
            <a:pPr lvl="1"/>
            <a:r>
              <a:rPr lang="en-US" sz="2400" dirty="0" smtClean="0">
                <a:solidFill>
                  <a:srgbClr val="FFC000"/>
                </a:solidFill>
                <a:latin typeface="ArialMT"/>
              </a:rPr>
              <a:t>Pre-IND/Pre-CTA consultation?</a:t>
            </a:r>
          </a:p>
          <a:p>
            <a:pPr lvl="1"/>
            <a:r>
              <a:rPr lang="en-US" sz="2800" dirty="0" smtClean="0">
                <a:solidFill>
                  <a:srgbClr val="FFC000"/>
                </a:solidFill>
                <a:latin typeface="ArialMT"/>
              </a:rPr>
              <a:t>IND </a:t>
            </a:r>
            <a:r>
              <a:rPr lang="en-US" sz="2800" dirty="0">
                <a:solidFill>
                  <a:srgbClr val="FFC000"/>
                </a:solidFill>
                <a:latin typeface="ArialMT"/>
              </a:rPr>
              <a:t>submission preparation co-ordinated with timing </a:t>
            </a:r>
            <a:r>
              <a:rPr lang="en-US" sz="2800" dirty="0" smtClean="0">
                <a:solidFill>
                  <a:srgbClr val="FFC000"/>
                </a:solidFill>
                <a:latin typeface="ArialMT"/>
              </a:rPr>
              <a:t>of toxicology </a:t>
            </a:r>
            <a:r>
              <a:rPr lang="en-US" sz="2800" dirty="0">
                <a:solidFill>
                  <a:srgbClr val="FFC000"/>
                </a:solidFill>
                <a:latin typeface="ArialMT"/>
              </a:rPr>
              <a:t>program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240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92483"/>
            <a:ext cx="7789419" cy="596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987" y="177055"/>
            <a:ext cx="8939431" cy="615428"/>
          </a:xfrm>
          <a:prstGeom prst="rect">
            <a:avLst/>
          </a:prstGeom>
          <a:noFill/>
        </p:spPr>
        <p:txBody>
          <a:bodyPr wrap="none" lIns="91311" tIns="45658" rIns="91311" bIns="45658" rtlCol="0">
            <a:spAutoFit/>
          </a:bodyPr>
          <a:lstStyle/>
          <a:p>
            <a:pPr defTabSz="913169" fontAlgn="auto">
              <a:spcBef>
                <a:spcPts val="0"/>
              </a:spcBef>
              <a:spcAft>
                <a:spcPts val="0"/>
              </a:spcAft>
            </a:pPr>
            <a:r>
              <a:rPr lang="en-US" sz="3400" b="1" dirty="0">
                <a:solidFill>
                  <a:srgbClr val="FF0000"/>
                </a:solidFill>
                <a:latin typeface="Calibri"/>
              </a:rPr>
              <a:t>RISK AND VALUE CREATION IN DRUG DISCOVERY</a:t>
            </a:r>
          </a:p>
        </p:txBody>
      </p:sp>
    </p:spTree>
    <p:extLst>
      <p:ext uri="{BB962C8B-B14F-4D97-AF65-F5344CB8AC3E}">
        <p14:creationId xmlns:p14="http://schemas.microsoft.com/office/powerpoint/2010/main" val="113491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eomed.com/files/powerpoints_images/node28564/Slide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1143000"/>
            <a:ext cx="9982200" cy="748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6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326</Words>
  <Application>Microsoft Office PowerPoint</Application>
  <PresentationFormat>On-screen Show (4:3)</PresentationFormat>
  <Paragraphs>74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Translational Medicine Workshop </vt:lpstr>
      <vt:lpstr>PowerPoint Presentation</vt:lpstr>
      <vt:lpstr>DRUG DISCOVERY PATHWAYS</vt:lpstr>
      <vt:lpstr>FINDING DRUGS THAT SELECTIVELY TARGET CANCER CELLS </vt:lpstr>
      <vt:lpstr>PRLX 93936 Induces Tumor Regression in HT-1080 Xenografts</vt:lpstr>
      <vt:lpstr>PRLX 93936: FROM LAB TO CLINIC IN 3 YEARS Example- Timeline to Clinic</vt:lpstr>
      <vt:lpstr>Strategies for success</vt:lpstr>
      <vt:lpstr>PowerPoint Presentation</vt:lpstr>
      <vt:lpstr>PowerPoint Presentation</vt:lpstr>
    </vt:vector>
  </TitlesOfParts>
  <Company>David Eccles School of Bsuiness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RinesCo</dc:creator>
  <cp:lastModifiedBy>SUDHIR R. SAHASRABUDHE</cp:lastModifiedBy>
  <cp:revision>24</cp:revision>
  <dcterms:created xsi:type="dcterms:W3CDTF">2011-02-07T22:15:46Z</dcterms:created>
  <dcterms:modified xsi:type="dcterms:W3CDTF">2011-03-14T16:51:27Z</dcterms:modified>
</cp:coreProperties>
</file>