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b" initials="B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18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109481-7E6E-46B6-90E9-1E9554D6D586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FC3FBA86-96BA-46B5-8F40-5B51BA36629D}">
      <dgm:prSet phldrT="[Text]"/>
      <dgm:spPr>
        <a:solidFill>
          <a:schemeClr val="tx1"/>
        </a:solidFill>
      </dgm:spPr>
      <dgm:t>
        <a:bodyPr/>
        <a:lstStyle/>
        <a:p>
          <a:r>
            <a:rPr lang="en-US" b="1" dirty="0" smtClean="0"/>
            <a:t>Develop IP</a:t>
          </a:r>
          <a:endParaRPr lang="en-US" b="1" dirty="0"/>
        </a:p>
      </dgm:t>
    </dgm:pt>
    <dgm:pt modelId="{BF76E886-D88D-4976-A63B-5A0F3C206522}" type="parTrans" cxnId="{8296EF71-A6A6-4D28-8797-E0F7C1CAD400}">
      <dgm:prSet/>
      <dgm:spPr/>
      <dgm:t>
        <a:bodyPr/>
        <a:lstStyle/>
        <a:p>
          <a:endParaRPr lang="en-US"/>
        </a:p>
      </dgm:t>
    </dgm:pt>
    <dgm:pt modelId="{7948EC1B-6FC1-43BC-B2DA-D2C4B8F4F4A9}" type="sibTrans" cxnId="{8296EF71-A6A6-4D28-8797-E0F7C1CAD400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C58CF5B4-0431-4977-B28D-041B9569688B}">
      <dgm:prSet phldrT="[Text]"/>
      <dgm:spPr>
        <a:solidFill>
          <a:schemeClr val="tx1"/>
        </a:solidFill>
      </dgm:spPr>
      <dgm:t>
        <a:bodyPr/>
        <a:lstStyle/>
        <a:p>
          <a:r>
            <a:rPr lang="en-US" b="1" dirty="0" smtClean="0"/>
            <a:t>Concept</a:t>
          </a:r>
          <a:endParaRPr lang="en-US" b="1" dirty="0"/>
        </a:p>
      </dgm:t>
    </dgm:pt>
    <dgm:pt modelId="{A009D6EF-1F4A-407E-AA64-F467CDF6C18B}" type="parTrans" cxnId="{C87A701B-2966-4666-825E-6ACE3D35D64A}">
      <dgm:prSet/>
      <dgm:spPr/>
      <dgm:t>
        <a:bodyPr/>
        <a:lstStyle/>
        <a:p>
          <a:endParaRPr lang="en-US"/>
        </a:p>
      </dgm:t>
    </dgm:pt>
    <dgm:pt modelId="{F7CD3614-0FCE-4F03-96B1-3E503D497C91}" type="sibTrans" cxnId="{C87A701B-2966-4666-825E-6ACE3D35D64A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85F238C4-B34F-4C9B-881D-9A7E32EA6FF6}">
      <dgm:prSet phldrT="[Text]"/>
      <dgm:spPr>
        <a:solidFill>
          <a:schemeClr val="tx1"/>
        </a:solidFill>
      </dgm:spPr>
      <dgm:t>
        <a:bodyPr/>
        <a:lstStyle/>
        <a:p>
          <a:r>
            <a:rPr lang="en-US" b="1" dirty="0" smtClean="0"/>
            <a:t>Target Market  Needs</a:t>
          </a:r>
          <a:endParaRPr lang="en-US" b="1" dirty="0"/>
        </a:p>
      </dgm:t>
    </dgm:pt>
    <dgm:pt modelId="{FC731773-A4E0-443F-A890-3603010A84B4}" type="parTrans" cxnId="{8CC75BD2-2CE5-43FE-9587-FE520B04195E}">
      <dgm:prSet/>
      <dgm:spPr/>
      <dgm:t>
        <a:bodyPr/>
        <a:lstStyle/>
        <a:p>
          <a:endParaRPr lang="en-US"/>
        </a:p>
      </dgm:t>
    </dgm:pt>
    <dgm:pt modelId="{98E88EDA-9F7E-4EF0-A0FC-F5D9B79CC89D}" type="sibTrans" cxnId="{8CC75BD2-2CE5-43FE-9587-FE520B04195E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AE40EA3F-462D-4F66-8FE7-AC8D17D1CAF8}" type="pres">
      <dgm:prSet presAssocID="{2A109481-7E6E-46B6-90E9-1E9554D6D58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C77372B6-6B90-4212-8C6D-DD1DEF1EF237}" type="pres">
      <dgm:prSet presAssocID="{FC3FBA86-96BA-46B5-8F40-5B51BA36629D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81E575-6983-43AE-A1BC-7476204F3D7F}" type="pres">
      <dgm:prSet presAssocID="{FC3FBA86-96BA-46B5-8F40-5B51BA36629D}" presName="gear1srcNode" presStyleLbl="node1" presStyleIdx="0" presStyleCnt="3"/>
      <dgm:spPr/>
      <dgm:t>
        <a:bodyPr/>
        <a:lstStyle/>
        <a:p>
          <a:endParaRPr lang="en-US"/>
        </a:p>
      </dgm:t>
    </dgm:pt>
    <dgm:pt modelId="{468D0930-D74B-4A22-8AFF-7AB77EC36295}" type="pres">
      <dgm:prSet presAssocID="{FC3FBA86-96BA-46B5-8F40-5B51BA36629D}" presName="gear1dstNode" presStyleLbl="node1" presStyleIdx="0" presStyleCnt="3"/>
      <dgm:spPr/>
      <dgm:t>
        <a:bodyPr/>
        <a:lstStyle/>
        <a:p>
          <a:endParaRPr lang="en-US"/>
        </a:p>
      </dgm:t>
    </dgm:pt>
    <dgm:pt modelId="{8C9CD7BB-124A-482F-B82B-C79BDFC3C343}" type="pres">
      <dgm:prSet presAssocID="{85F238C4-B34F-4C9B-881D-9A7E32EA6FF6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3AD2F5-BE6B-43F3-AED5-10F9E370BE3F}" type="pres">
      <dgm:prSet presAssocID="{85F238C4-B34F-4C9B-881D-9A7E32EA6FF6}" presName="gear2srcNode" presStyleLbl="node1" presStyleIdx="1" presStyleCnt="3"/>
      <dgm:spPr/>
      <dgm:t>
        <a:bodyPr/>
        <a:lstStyle/>
        <a:p>
          <a:endParaRPr lang="en-US"/>
        </a:p>
      </dgm:t>
    </dgm:pt>
    <dgm:pt modelId="{BA33E8BB-F731-4F8D-9611-A6FC433A99E3}" type="pres">
      <dgm:prSet presAssocID="{85F238C4-B34F-4C9B-881D-9A7E32EA6FF6}" presName="gear2dstNode" presStyleLbl="node1" presStyleIdx="1" presStyleCnt="3"/>
      <dgm:spPr/>
      <dgm:t>
        <a:bodyPr/>
        <a:lstStyle/>
        <a:p>
          <a:endParaRPr lang="en-US"/>
        </a:p>
      </dgm:t>
    </dgm:pt>
    <dgm:pt modelId="{A8F32175-C6BB-40E6-B3BA-509A312B9A1B}" type="pres">
      <dgm:prSet presAssocID="{C58CF5B4-0431-4977-B28D-041B9569688B}" presName="gear3" presStyleLbl="node1" presStyleIdx="2" presStyleCnt="3"/>
      <dgm:spPr/>
      <dgm:t>
        <a:bodyPr/>
        <a:lstStyle/>
        <a:p>
          <a:endParaRPr lang="en-US"/>
        </a:p>
      </dgm:t>
    </dgm:pt>
    <dgm:pt modelId="{9AB6FB30-C4E4-4DFA-8AB7-86F81B61FC9D}" type="pres">
      <dgm:prSet presAssocID="{C58CF5B4-0431-4977-B28D-041B9569688B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932BE8-EA60-4494-8738-C4E780891972}" type="pres">
      <dgm:prSet presAssocID="{C58CF5B4-0431-4977-B28D-041B9569688B}" presName="gear3srcNode" presStyleLbl="node1" presStyleIdx="2" presStyleCnt="3"/>
      <dgm:spPr/>
      <dgm:t>
        <a:bodyPr/>
        <a:lstStyle/>
        <a:p>
          <a:endParaRPr lang="en-US"/>
        </a:p>
      </dgm:t>
    </dgm:pt>
    <dgm:pt modelId="{13A4BC23-8D63-4EBB-BC33-FCB785170D60}" type="pres">
      <dgm:prSet presAssocID="{C58CF5B4-0431-4977-B28D-041B9569688B}" presName="gear3dstNode" presStyleLbl="node1" presStyleIdx="2" presStyleCnt="3"/>
      <dgm:spPr/>
      <dgm:t>
        <a:bodyPr/>
        <a:lstStyle/>
        <a:p>
          <a:endParaRPr lang="en-US"/>
        </a:p>
      </dgm:t>
    </dgm:pt>
    <dgm:pt modelId="{BB3ECBA6-121B-4549-A404-29053108E6D4}" type="pres">
      <dgm:prSet presAssocID="{7948EC1B-6FC1-43BC-B2DA-D2C4B8F4F4A9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5DA0BDEF-6852-4372-A4DE-06A92C729917}" type="pres">
      <dgm:prSet presAssocID="{98E88EDA-9F7E-4EF0-A0FC-F5D9B79CC89D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1C35AF26-33AA-43F4-ADD4-EF6E9DCA72E4}" type="pres">
      <dgm:prSet presAssocID="{F7CD3614-0FCE-4F03-96B1-3E503D497C91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5C4E9E62-F2F4-4E87-AAA1-C99183BF12D5}" type="presOf" srcId="{85F238C4-B34F-4C9B-881D-9A7E32EA6FF6}" destId="{8C9CD7BB-124A-482F-B82B-C79BDFC3C343}" srcOrd="0" destOrd="0" presId="urn:microsoft.com/office/officeart/2005/8/layout/gear1"/>
    <dgm:cxn modelId="{C21B9D85-4719-4AC0-874F-82A1A5232105}" type="presOf" srcId="{2A109481-7E6E-46B6-90E9-1E9554D6D586}" destId="{AE40EA3F-462D-4F66-8FE7-AC8D17D1CAF8}" srcOrd="0" destOrd="0" presId="urn:microsoft.com/office/officeart/2005/8/layout/gear1"/>
    <dgm:cxn modelId="{8359C885-5BC7-4DE2-BCD0-0CAD42A5CDF6}" type="presOf" srcId="{F7CD3614-0FCE-4F03-96B1-3E503D497C91}" destId="{1C35AF26-33AA-43F4-ADD4-EF6E9DCA72E4}" srcOrd="0" destOrd="0" presId="urn:microsoft.com/office/officeart/2005/8/layout/gear1"/>
    <dgm:cxn modelId="{F5E0AA4D-764F-4ADC-8BEF-59B3EC4A9E5B}" type="presOf" srcId="{C58CF5B4-0431-4977-B28D-041B9569688B}" destId="{9AB6FB30-C4E4-4DFA-8AB7-86F81B61FC9D}" srcOrd="1" destOrd="0" presId="urn:microsoft.com/office/officeart/2005/8/layout/gear1"/>
    <dgm:cxn modelId="{8CC75BD2-2CE5-43FE-9587-FE520B04195E}" srcId="{2A109481-7E6E-46B6-90E9-1E9554D6D586}" destId="{85F238C4-B34F-4C9B-881D-9A7E32EA6FF6}" srcOrd="1" destOrd="0" parTransId="{FC731773-A4E0-443F-A890-3603010A84B4}" sibTransId="{98E88EDA-9F7E-4EF0-A0FC-F5D9B79CC89D}"/>
    <dgm:cxn modelId="{224B9F62-B09B-427A-A8D1-6BE70D948B59}" type="presOf" srcId="{7948EC1B-6FC1-43BC-B2DA-D2C4B8F4F4A9}" destId="{BB3ECBA6-121B-4549-A404-29053108E6D4}" srcOrd="0" destOrd="0" presId="urn:microsoft.com/office/officeart/2005/8/layout/gear1"/>
    <dgm:cxn modelId="{E291BAD3-F0A3-483C-9F83-96EAB613C08F}" type="presOf" srcId="{FC3FBA86-96BA-46B5-8F40-5B51BA36629D}" destId="{7C81E575-6983-43AE-A1BC-7476204F3D7F}" srcOrd="1" destOrd="0" presId="urn:microsoft.com/office/officeart/2005/8/layout/gear1"/>
    <dgm:cxn modelId="{2B72995C-AA3F-4BB5-954F-4800E07389A9}" type="presOf" srcId="{C58CF5B4-0431-4977-B28D-041B9569688B}" destId="{13A4BC23-8D63-4EBB-BC33-FCB785170D60}" srcOrd="3" destOrd="0" presId="urn:microsoft.com/office/officeart/2005/8/layout/gear1"/>
    <dgm:cxn modelId="{439D6D9C-48D6-4A34-B842-E9E1C39E291D}" type="presOf" srcId="{98E88EDA-9F7E-4EF0-A0FC-F5D9B79CC89D}" destId="{5DA0BDEF-6852-4372-A4DE-06A92C729917}" srcOrd="0" destOrd="0" presId="urn:microsoft.com/office/officeart/2005/8/layout/gear1"/>
    <dgm:cxn modelId="{C87A701B-2966-4666-825E-6ACE3D35D64A}" srcId="{2A109481-7E6E-46B6-90E9-1E9554D6D586}" destId="{C58CF5B4-0431-4977-B28D-041B9569688B}" srcOrd="2" destOrd="0" parTransId="{A009D6EF-1F4A-407E-AA64-F467CDF6C18B}" sibTransId="{F7CD3614-0FCE-4F03-96B1-3E503D497C91}"/>
    <dgm:cxn modelId="{8296EF71-A6A6-4D28-8797-E0F7C1CAD400}" srcId="{2A109481-7E6E-46B6-90E9-1E9554D6D586}" destId="{FC3FBA86-96BA-46B5-8F40-5B51BA36629D}" srcOrd="0" destOrd="0" parTransId="{BF76E886-D88D-4976-A63B-5A0F3C206522}" sibTransId="{7948EC1B-6FC1-43BC-B2DA-D2C4B8F4F4A9}"/>
    <dgm:cxn modelId="{BBD88D43-BDA6-44B4-B43E-D56BE37BB720}" type="presOf" srcId="{C58CF5B4-0431-4977-B28D-041B9569688B}" destId="{84932BE8-EA60-4494-8738-C4E780891972}" srcOrd="2" destOrd="0" presId="urn:microsoft.com/office/officeart/2005/8/layout/gear1"/>
    <dgm:cxn modelId="{B32A56E4-6EA7-4C4F-93D1-E66D16AF2092}" type="presOf" srcId="{85F238C4-B34F-4C9B-881D-9A7E32EA6FF6}" destId="{9D3AD2F5-BE6B-43F3-AED5-10F9E370BE3F}" srcOrd="1" destOrd="0" presId="urn:microsoft.com/office/officeart/2005/8/layout/gear1"/>
    <dgm:cxn modelId="{B1D9F053-E137-415A-9899-56160F126172}" type="presOf" srcId="{C58CF5B4-0431-4977-B28D-041B9569688B}" destId="{A8F32175-C6BB-40E6-B3BA-509A312B9A1B}" srcOrd="0" destOrd="0" presId="urn:microsoft.com/office/officeart/2005/8/layout/gear1"/>
    <dgm:cxn modelId="{CCECA2AC-0C3F-4DD6-9816-6EA00C81C9DE}" type="presOf" srcId="{FC3FBA86-96BA-46B5-8F40-5B51BA36629D}" destId="{468D0930-D74B-4A22-8AFF-7AB77EC36295}" srcOrd="2" destOrd="0" presId="urn:microsoft.com/office/officeart/2005/8/layout/gear1"/>
    <dgm:cxn modelId="{67DC7289-FAEC-42D2-894E-698DD15CFF4B}" type="presOf" srcId="{85F238C4-B34F-4C9B-881D-9A7E32EA6FF6}" destId="{BA33E8BB-F731-4F8D-9611-A6FC433A99E3}" srcOrd="2" destOrd="0" presId="urn:microsoft.com/office/officeart/2005/8/layout/gear1"/>
    <dgm:cxn modelId="{A94568B3-C0D7-4578-BF28-478EAAE40B96}" type="presOf" srcId="{FC3FBA86-96BA-46B5-8F40-5B51BA36629D}" destId="{C77372B6-6B90-4212-8C6D-DD1DEF1EF237}" srcOrd="0" destOrd="0" presId="urn:microsoft.com/office/officeart/2005/8/layout/gear1"/>
    <dgm:cxn modelId="{E6A0D3D7-6EE6-493F-9896-C883A444CD37}" type="presParOf" srcId="{AE40EA3F-462D-4F66-8FE7-AC8D17D1CAF8}" destId="{C77372B6-6B90-4212-8C6D-DD1DEF1EF237}" srcOrd="0" destOrd="0" presId="urn:microsoft.com/office/officeart/2005/8/layout/gear1"/>
    <dgm:cxn modelId="{F8793F39-EEF6-4FB7-87B9-B03BF1BACB00}" type="presParOf" srcId="{AE40EA3F-462D-4F66-8FE7-AC8D17D1CAF8}" destId="{7C81E575-6983-43AE-A1BC-7476204F3D7F}" srcOrd="1" destOrd="0" presId="urn:microsoft.com/office/officeart/2005/8/layout/gear1"/>
    <dgm:cxn modelId="{48DEAFC4-EC7B-4409-8E70-9067FE83182E}" type="presParOf" srcId="{AE40EA3F-462D-4F66-8FE7-AC8D17D1CAF8}" destId="{468D0930-D74B-4A22-8AFF-7AB77EC36295}" srcOrd="2" destOrd="0" presId="urn:microsoft.com/office/officeart/2005/8/layout/gear1"/>
    <dgm:cxn modelId="{DC18D8EA-3FAE-42BA-8B89-629BEB586003}" type="presParOf" srcId="{AE40EA3F-462D-4F66-8FE7-AC8D17D1CAF8}" destId="{8C9CD7BB-124A-482F-B82B-C79BDFC3C343}" srcOrd="3" destOrd="0" presId="urn:microsoft.com/office/officeart/2005/8/layout/gear1"/>
    <dgm:cxn modelId="{D49D920C-10C9-4161-8D38-1984C9E29F45}" type="presParOf" srcId="{AE40EA3F-462D-4F66-8FE7-AC8D17D1CAF8}" destId="{9D3AD2F5-BE6B-43F3-AED5-10F9E370BE3F}" srcOrd="4" destOrd="0" presId="urn:microsoft.com/office/officeart/2005/8/layout/gear1"/>
    <dgm:cxn modelId="{CF7FEA2B-A5C1-4973-ADCA-D9CA8B2DA55F}" type="presParOf" srcId="{AE40EA3F-462D-4F66-8FE7-AC8D17D1CAF8}" destId="{BA33E8BB-F731-4F8D-9611-A6FC433A99E3}" srcOrd="5" destOrd="0" presId="urn:microsoft.com/office/officeart/2005/8/layout/gear1"/>
    <dgm:cxn modelId="{FE7085BD-32F5-49E5-A412-2AF6082F0A98}" type="presParOf" srcId="{AE40EA3F-462D-4F66-8FE7-AC8D17D1CAF8}" destId="{A8F32175-C6BB-40E6-B3BA-509A312B9A1B}" srcOrd="6" destOrd="0" presId="urn:microsoft.com/office/officeart/2005/8/layout/gear1"/>
    <dgm:cxn modelId="{1E5A636D-63AF-4F3E-9276-9004A1A832FE}" type="presParOf" srcId="{AE40EA3F-462D-4F66-8FE7-AC8D17D1CAF8}" destId="{9AB6FB30-C4E4-4DFA-8AB7-86F81B61FC9D}" srcOrd="7" destOrd="0" presId="urn:microsoft.com/office/officeart/2005/8/layout/gear1"/>
    <dgm:cxn modelId="{C6E0B545-4922-436F-B6D8-9383612427B0}" type="presParOf" srcId="{AE40EA3F-462D-4F66-8FE7-AC8D17D1CAF8}" destId="{84932BE8-EA60-4494-8738-C4E780891972}" srcOrd="8" destOrd="0" presId="urn:microsoft.com/office/officeart/2005/8/layout/gear1"/>
    <dgm:cxn modelId="{056520B5-DD17-408C-9A80-BB927DE5D221}" type="presParOf" srcId="{AE40EA3F-462D-4F66-8FE7-AC8D17D1CAF8}" destId="{13A4BC23-8D63-4EBB-BC33-FCB785170D60}" srcOrd="9" destOrd="0" presId="urn:microsoft.com/office/officeart/2005/8/layout/gear1"/>
    <dgm:cxn modelId="{F89D2751-6225-4AF0-9905-47CDFADB0564}" type="presParOf" srcId="{AE40EA3F-462D-4F66-8FE7-AC8D17D1CAF8}" destId="{BB3ECBA6-121B-4549-A404-29053108E6D4}" srcOrd="10" destOrd="0" presId="urn:microsoft.com/office/officeart/2005/8/layout/gear1"/>
    <dgm:cxn modelId="{8170B4FA-5B8B-4BED-BCAB-DF288C07EC30}" type="presParOf" srcId="{AE40EA3F-462D-4F66-8FE7-AC8D17D1CAF8}" destId="{5DA0BDEF-6852-4372-A4DE-06A92C729917}" srcOrd="11" destOrd="0" presId="urn:microsoft.com/office/officeart/2005/8/layout/gear1"/>
    <dgm:cxn modelId="{A224900C-03F5-43A3-B0E1-9670B1E89AEB}" type="presParOf" srcId="{AE40EA3F-462D-4F66-8FE7-AC8D17D1CAF8}" destId="{1C35AF26-33AA-43F4-ADD4-EF6E9DCA72E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7372B6-6B90-4212-8C6D-DD1DEF1EF237}">
      <dsp:nvSpPr>
        <dsp:cNvPr id="0" name=""/>
        <dsp:cNvSpPr/>
      </dsp:nvSpPr>
      <dsp:spPr>
        <a:xfrm>
          <a:off x="3888501" y="2036683"/>
          <a:ext cx="2489279" cy="2489279"/>
        </a:xfrm>
        <a:prstGeom prst="gear9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Develop IP</a:t>
          </a:r>
          <a:endParaRPr lang="en-US" sz="2000" b="1" kern="1200" dirty="0"/>
        </a:p>
      </dsp:txBody>
      <dsp:txXfrm>
        <a:off x="3888501" y="2036683"/>
        <a:ext cx="2489279" cy="2489279"/>
      </dsp:txXfrm>
    </dsp:sp>
    <dsp:sp modelId="{8C9CD7BB-124A-482F-B82B-C79BDFC3C343}">
      <dsp:nvSpPr>
        <dsp:cNvPr id="0" name=""/>
        <dsp:cNvSpPr/>
      </dsp:nvSpPr>
      <dsp:spPr>
        <a:xfrm>
          <a:off x="2440193" y="1448308"/>
          <a:ext cx="1810385" cy="1810385"/>
        </a:xfrm>
        <a:prstGeom prst="gear6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Target Market  Needs</a:t>
          </a:r>
          <a:endParaRPr lang="en-US" sz="2000" b="1" kern="1200" dirty="0"/>
        </a:p>
      </dsp:txBody>
      <dsp:txXfrm>
        <a:off x="2440193" y="1448308"/>
        <a:ext cx="1810385" cy="1810385"/>
      </dsp:txXfrm>
    </dsp:sp>
    <dsp:sp modelId="{A8F32175-C6BB-40E6-B3BA-509A312B9A1B}">
      <dsp:nvSpPr>
        <dsp:cNvPr id="0" name=""/>
        <dsp:cNvSpPr/>
      </dsp:nvSpPr>
      <dsp:spPr>
        <a:xfrm rot="20700000">
          <a:off x="3454194" y="199327"/>
          <a:ext cx="1773807" cy="1773807"/>
        </a:xfrm>
        <a:prstGeom prst="gear6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Concept</a:t>
          </a:r>
          <a:endParaRPr lang="en-US" sz="2000" b="1" kern="1200" dirty="0"/>
        </a:p>
      </dsp:txBody>
      <dsp:txXfrm>
        <a:off x="3843242" y="588375"/>
        <a:ext cx="995711" cy="995711"/>
      </dsp:txXfrm>
    </dsp:sp>
    <dsp:sp modelId="{BB3ECBA6-121B-4549-A404-29053108E6D4}">
      <dsp:nvSpPr>
        <dsp:cNvPr id="0" name=""/>
        <dsp:cNvSpPr/>
      </dsp:nvSpPr>
      <dsp:spPr>
        <a:xfrm>
          <a:off x="3700746" y="1658974"/>
          <a:ext cx="3186277" cy="3186277"/>
        </a:xfrm>
        <a:prstGeom prst="circularArrow">
          <a:avLst>
            <a:gd name="adj1" fmla="val 4687"/>
            <a:gd name="adj2" fmla="val 299029"/>
            <a:gd name="adj3" fmla="val 2523572"/>
            <a:gd name="adj4" fmla="val 15845412"/>
            <a:gd name="adj5" fmla="val 5469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A0BDEF-6852-4372-A4DE-06A92C729917}">
      <dsp:nvSpPr>
        <dsp:cNvPr id="0" name=""/>
        <dsp:cNvSpPr/>
      </dsp:nvSpPr>
      <dsp:spPr>
        <a:xfrm>
          <a:off x="2119577" y="1046315"/>
          <a:ext cx="2315030" cy="231503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35AF26-33AA-43F4-ADD4-EF6E9DCA72E4}">
      <dsp:nvSpPr>
        <dsp:cNvPr id="0" name=""/>
        <dsp:cNvSpPr/>
      </dsp:nvSpPr>
      <dsp:spPr>
        <a:xfrm>
          <a:off x="3043894" y="-190626"/>
          <a:ext cx="2496068" cy="24960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576014-F6B4-4467-AAC4-945A042C872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E52AEB-432F-4528-A78B-579D527048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222375"/>
          </a:xfrm>
        </p:spPr>
        <p:txBody>
          <a:bodyPr>
            <a:normAutofit/>
          </a:bodyPr>
          <a:lstStyle>
            <a:lvl1pPr>
              <a:defRPr lang="en-US" sz="4000" b="1" baseline="0" smtClean="0"/>
            </a:lvl1pPr>
          </a:lstStyle>
          <a:p>
            <a:r>
              <a:rPr lang="en-US" dirty="0" smtClean="0"/>
              <a:t>Translational Medicine Workshop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429000"/>
            <a:ext cx="6400800" cy="685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From Problem to Product Paradigm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March 14, 2011</a:t>
            </a:r>
            <a:endParaRPr lang="en-US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8" name="Picture 7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Subtitle 2"/>
          <p:cNvSpPr txBox="1">
            <a:spLocks/>
          </p:cNvSpPr>
          <p:nvPr userDrawn="1"/>
        </p:nvSpPr>
        <p:spPr>
          <a:xfrm>
            <a:off x="685800" y="4419600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Product Development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9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9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March 14,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9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9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10" name="Picture 9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12" name="Picture 11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8" name="Picture 7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7" name="Picture 6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10" name="Picture 9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11-29-10_DRAFTv1.png"/>
          <p:cNvPicPr/>
          <p:nvPr userDrawn="1"/>
        </p:nvPicPr>
        <p:blipFill>
          <a:blip r:embed="rId2" cstate="print">
            <a:lum bright="73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82" cy="62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378F-7D2B-4AF4-9475-01B4E8527472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57200" y="6172200"/>
            <a:ext cx="8305800" cy="490728"/>
            <a:chOff x="457200" y="6172200"/>
            <a:chExt cx="8305800" cy="490728"/>
          </a:xfrm>
        </p:grpSpPr>
        <p:pic>
          <p:nvPicPr>
            <p:cNvPr id="10" name="Picture 9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29400" y="6248400"/>
              <a:ext cx="2133600" cy="414528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March 14,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AE411-F730-465E-B95E-E4D2F2924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Translational Medicine Workshop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From Problem to Product Paradigm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Inspiration and Perspiration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None of my inventions came by accident. I see a worthwhile need to be met and I make trial after trial until it comes. What it boils down to is one per cent inspiration and ninety-nine per cent perspiration.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sz="2800" dirty="0" smtClean="0"/>
              <a:t>Thomas Edison, 1929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1295400"/>
            <a:ext cx="5029200" cy="2514600"/>
          </a:xfrm>
        </p:spPr>
        <p:txBody>
          <a:bodyPr/>
          <a:lstStyle/>
          <a:p>
            <a:r>
              <a:rPr lang="en-US" dirty="0" smtClean="0"/>
              <a:t>Low volume</a:t>
            </a:r>
          </a:p>
          <a:p>
            <a:r>
              <a:rPr lang="en-US" dirty="0" smtClean="0"/>
              <a:t>High volume</a:t>
            </a:r>
          </a:p>
          <a:p>
            <a:r>
              <a:rPr lang="en-US" dirty="0" smtClean="0"/>
              <a:t>Verification and validation</a:t>
            </a:r>
            <a:endParaRPr lang="en-US" dirty="0"/>
          </a:p>
        </p:txBody>
      </p:sp>
      <p:pic>
        <p:nvPicPr>
          <p:cNvPr id="6146" name="Picture 2" descr="E:\My Pictures\Business\Cathconn\Misc Business pictures 2008 - 2009\Board Meeting 7-8-10\IMG_2800.JPG"/>
          <p:cNvPicPr>
            <a:picLocks noChangeAspect="1" noChangeArrowheads="1"/>
          </p:cNvPicPr>
          <p:nvPr/>
        </p:nvPicPr>
        <p:blipFill>
          <a:blip r:embed="rId2" cstate="print"/>
          <a:srcRect l="37144" t="35574" r="30069" b="42568"/>
          <a:stretch>
            <a:fillRect/>
          </a:stretch>
        </p:blipFill>
        <p:spPr bwMode="auto">
          <a:xfrm>
            <a:off x="1828800" y="3314700"/>
            <a:ext cx="5410200" cy="2705100"/>
          </a:xfrm>
          <a:prstGeom prst="rect">
            <a:avLst/>
          </a:prstGeom>
          <a:noFill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1295400"/>
            <a:ext cx="4648200" cy="2667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Regulatory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Intellectual Property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Prototyping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 users in early</a:t>
            </a:r>
          </a:p>
          <a:p>
            <a:r>
              <a:rPr lang="en-US" dirty="0" smtClean="0"/>
              <a:t>Take a holistic approach</a:t>
            </a:r>
          </a:p>
          <a:p>
            <a:r>
              <a:rPr lang="en-US" dirty="0" smtClean="0"/>
              <a:t>Sweat the details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Thoughts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Observe</a:t>
            </a:r>
          </a:p>
          <a:p>
            <a:r>
              <a:rPr lang="en-US" dirty="0" smtClean="0"/>
              <a:t>Brainstorm</a:t>
            </a:r>
          </a:p>
          <a:p>
            <a:r>
              <a:rPr lang="en-US" dirty="0" smtClean="0"/>
              <a:t>Create</a:t>
            </a:r>
          </a:p>
          <a:p>
            <a:r>
              <a:rPr lang="en-US" dirty="0" smtClean="0"/>
              <a:t>Test</a:t>
            </a:r>
          </a:p>
          <a:p>
            <a:r>
              <a:rPr lang="en-US" dirty="0" smtClean="0"/>
              <a:t>Fail</a:t>
            </a:r>
          </a:p>
          <a:p>
            <a:r>
              <a:rPr lang="en-US" dirty="0" smtClean="0"/>
              <a:t>Learn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Development Panel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Vicki Farrar, </a:t>
            </a:r>
            <a:r>
              <a:rPr lang="en-US" dirty="0" err="1" smtClean="0"/>
              <a:t>esq</a:t>
            </a:r>
            <a:r>
              <a:rPr lang="en-US" dirty="0" smtClean="0"/>
              <a:t> – CEO Catheter Connections</a:t>
            </a:r>
          </a:p>
          <a:p>
            <a:endParaRPr lang="en-US" dirty="0" smtClean="0"/>
          </a:p>
          <a:p>
            <a:r>
              <a:rPr lang="en-US" dirty="0" smtClean="0"/>
              <a:t>Greg Jones, PhD – </a:t>
            </a:r>
            <a:r>
              <a:rPr lang="en-US" dirty="0" err="1" smtClean="0"/>
              <a:t>iVeena</a:t>
            </a:r>
            <a:r>
              <a:rPr lang="en-US" dirty="0" smtClean="0"/>
              <a:t>, Moran Eye Center</a:t>
            </a:r>
          </a:p>
          <a:p>
            <a:endParaRPr lang="en-US" dirty="0" smtClean="0"/>
          </a:p>
          <a:p>
            <a:r>
              <a:rPr lang="en-US" dirty="0" smtClean="0"/>
              <a:t>Bob Hitchcock, PhD – Utah Bioengineering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Development Process</a:t>
            </a:r>
            <a:endParaRPr lang="en-US" dirty="0"/>
          </a:p>
        </p:txBody>
      </p:sp>
      <p:graphicFrame>
        <p:nvGraphicFramePr>
          <p:cNvPr id="11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019800" y="20574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Manufacturable</a:t>
            </a:r>
            <a:endParaRPr lang="en-US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21336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Regulatory Strategy</a:t>
            </a:r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172200" y="26670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Distribution &amp; Partner Strategy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219200" y="55626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Pipeline</a:t>
            </a:r>
            <a:endParaRPr lang="en-US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" y="46482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Testing Strategy </a:t>
            </a:r>
            <a:endParaRPr lang="en-US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33528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Quality System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Development Example</a:t>
            </a:r>
            <a:endParaRPr lang="en-US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Initial Concept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4294967295"/>
          </p:nvPr>
        </p:nvSpPr>
        <p:spPr>
          <a:xfrm>
            <a:off x="457200" y="2174875"/>
            <a:ext cx="4114800" cy="395128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sz="2200" dirty="0" smtClean="0"/>
              <a:t>GOOD IDEA! – Rough prototype</a:t>
            </a:r>
          </a:p>
          <a:p>
            <a:r>
              <a:rPr lang="en-US" sz="2200" dirty="0" smtClean="0"/>
              <a:t>No Business Plan </a:t>
            </a:r>
          </a:p>
          <a:p>
            <a:r>
              <a:rPr lang="en-US" sz="2200" dirty="0" smtClean="0"/>
              <a:t>No Market Analysis</a:t>
            </a:r>
          </a:p>
          <a:p>
            <a:r>
              <a:rPr lang="en-US" sz="2200" dirty="0" smtClean="0"/>
              <a:t>No traction</a:t>
            </a:r>
          </a:p>
          <a:p>
            <a:r>
              <a:rPr lang="en-US" sz="2200" dirty="0" smtClean="0"/>
              <a:t>1 provisional application</a:t>
            </a:r>
          </a:p>
          <a:p>
            <a:r>
              <a:rPr lang="en-US" sz="2200" dirty="0" smtClean="0"/>
              <a:t>No Engineering</a:t>
            </a:r>
          </a:p>
          <a:p>
            <a:r>
              <a:rPr lang="en-US" sz="2200" dirty="0" smtClean="0"/>
              <a:t>No proof of concept</a:t>
            </a:r>
          </a:p>
          <a:p>
            <a:r>
              <a:rPr lang="en-US" sz="2200" dirty="0" smtClean="0"/>
              <a:t>Not </a:t>
            </a:r>
            <a:r>
              <a:rPr lang="en-US" sz="2200" dirty="0" err="1" smtClean="0"/>
              <a:t>manufacturable</a:t>
            </a:r>
            <a:endParaRPr lang="en-US" sz="2200" dirty="0" smtClean="0"/>
          </a:p>
          <a:p>
            <a:r>
              <a:rPr lang="en-US" sz="2200" dirty="0" smtClean="0"/>
              <a:t>No advisors</a:t>
            </a:r>
            <a:endParaRPr lang="en-US" sz="2200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One Year Later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495800" y="2174875"/>
            <a:ext cx="4648199" cy="3951288"/>
          </a:xfrm>
          <a:prstGeom prst="rect">
            <a:avLst/>
          </a:prstGeom>
        </p:spPr>
        <p:txBody>
          <a:bodyPr/>
          <a:lstStyle/>
          <a:p>
            <a:r>
              <a:rPr lang="en-US" sz="2200" dirty="0" smtClean="0"/>
              <a:t>Final Product Design</a:t>
            </a:r>
          </a:p>
          <a:p>
            <a:r>
              <a:rPr lang="en-US" sz="2200" dirty="0" smtClean="0"/>
              <a:t>FDA Clearance</a:t>
            </a:r>
          </a:p>
          <a:p>
            <a:r>
              <a:rPr lang="en-US" sz="2200" dirty="0" smtClean="0"/>
              <a:t>Business Plan &amp; Market Analysis/Research</a:t>
            </a:r>
          </a:p>
          <a:p>
            <a:r>
              <a:rPr lang="en-US" sz="2200" dirty="0" smtClean="0"/>
              <a:t>Industry and Investor Interest</a:t>
            </a:r>
          </a:p>
          <a:p>
            <a:r>
              <a:rPr lang="en-US" sz="2200" dirty="0" smtClean="0"/>
              <a:t>9 US and 6 foreign applications</a:t>
            </a:r>
          </a:p>
          <a:p>
            <a:r>
              <a:rPr lang="en-US" sz="2200" dirty="0" smtClean="0"/>
              <a:t>Engineering, bio  &amp; Antimicrobial testing complete</a:t>
            </a:r>
          </a:p>
          <a:p>
            <a:r>
              <a:rPr lang="en-US" sz="2200" dirty="0" smtClean="0"/>
              <a:t>Pilot line &amp; Automation in progress</a:t>
            </a:r>
          </a:p>
          <a:p>
            <a:r>
              <a:rPr lang="en-US" sz="2200" dirty="0" smtClean="0"/>
              <a:t>Key Opinion Leaders/White papers</a:t>
            </a:r>
          </a:p>
          <a:p>
            <a:endParaRPr lang="en-US" sz="2200" dirty="0"/>
          </a:p>
        </p:txBody>
      </p:sp>
      <p:pic>
        <p:nvPicPr>
          <p:cNvPr id="9" name="Picture 9" descr="DualCap nested"/>
          <p:cNvPicPr>
            <a:picLocks noChangeAspect="1" noChangeArrowheads="1"/>
          </p:cNvPicPr>
          <p:nvPr/>
        </p:nvPicPr>
        <p:blipFill>
          <a:blip r:embed="rId2" cstate="print"/>
          <a:srcRect l="12963" t="10029" r="59259" b="7731"/>
          <a:stretch>
            <a:fillRect/>
          </a:stretch>
        </p:blipFill>
        <p:spPr bwMode="auto">
          <a:xfrm rot="5400000">
            <a:off x="5826761" y="1564639"/>
            <a:ext cx="1447800" cy="39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 descr="C:\Users\Don\Documents\0 CATHCON\DualCap 510(k)\Figures for 510k\Design w- wave and sleeve cams\Collapsed Assy2.bmp"/>
          <p:cNvPicPr>
            <a:picLocks noChangeAspect="1" noChangeArrowheads="1"/>
          </p:cNvPicPr>
          <p:nvPr/>
        </p:nvPicPr>
        <p:blipFill>
          <a:blip r:embed="rId3" cstate="print"/>
          <a:srcRect l="4273" t="30194" r="3145" b="35978"/>
          <a:stretch>
            <a:fillRect/>
          </a:stretch>
        </p:blipFill>
        <p:spPr bwMode="auto">
          <a:xfrm>
            <a:off x="381000" y="1752600"/>
            <a:ext cx="3810000" cy="1113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1" y="3352800"/>
            <a:ext cx="3962400" cy="1403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 uiExpand="1" build="p"/>
      <p:bldP spid="6" grpId="1" uiExpand="1" build="p"/>
      <p:bldP spid="7" grpId="0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2895600" cy="353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981200"/>
            <a:ext cx="2895600" cy="3747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2590800"/>
            <a:ext cx="3505200" cy="270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Translating User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Users</a:t>
            </a:r>
          </a:p>
          <a:p>
            <a:r>
              <a:rPr lang="en-US" dirty="0" smtClean="0"/>
              <a:t>Designers</a:t>
            </a:r>
          </a:p>
          <a:p>
            <a:r>
              <a:rPr lang="en-US" dirty="0" smtClean="0"/>
              <a:t>Engineers</a:t>
            </a:r>
          </a:p>
          <a:p>
            <a:endParaRPr lang="en-US" dirty="0"/>
          </a:p>
        </p:txBody>
      </p:sp>
      <p:pic>
        <p:nvPicPr>
          <p:cNvPr id="4" name="Picture 7" descr="scenario 1 color dec 14 update.png"/>
          <p:cNvPicPr>
            <a:picLocks noChangeAspect="1"/>
          </p:cNvPicPr>
          <p:nvPr/>
        </p:nvPicPr>
        <p:blipFill>
          <a:blip r:embed="rId2" cstate="print"/>
          <a:srcRect l="4167" t="7500" r="2499" b="4924"/>
          <a:stretch>
            <a:fillRect/>
          </a:stretch>
        </p:blipFill>
        <p:spPr bwMode="auto">
          <a:xfrm>
            <a:off x="2895600" y="1676400"/>
            <a:ext cx="5970187" cy="362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Modeling</a:t>
            </a:r>
          </a:p>
          <a:p>
            <a:r>
              <a:rPr lang="en-US" dirty="0" smtClean="0"/>
              <a:t>SLA</a:t>
            </a:r>
          </a:p>
          <a:p>
            <a:r>
              <a:rPr lang="en-US" dirty="0" smtClean="0"/>
              <a:t>Tooling</a:t>
            </a:r>
          </a:p>
          <a:p>
            <a:r>
              <a:rPr lang="en-US" dirty="0" smtClean="0"/>
              <a:t>Repeatability</a:t>
            </a:r>
            <a:endParaRPr lang="en-US" dirty="0"/>
          </a:p>
        </p:txBody>
      </p:sp>
      <p:pic>
        <p:nvPicPr>
          <p:cNvPr id="5" name="Picture 4" descr="Mal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1447800"/>
            <a:ext cx="561975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Protocols</a:t>
            </a:r>
          </a:p>
          <a:p>
            <a:r>
              <a:rPr lang="en-US" dirty="0" smtClean="0"/>
              <a:t>Data</a:t>
            </a:r>
          </a:p>
          <a:p>
            <a:r>
              <a:rPr lang="en-US" dirty="0" smtClean="0"/>
              <a:t>Analysis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230</Words>
  <Application>Microsoft Office PowerPoint</Application>
  <PresentationFormat>On-screen Show (4:3)</PresentationFormat>
  <Paragraphs>78</Paragraphs>
  <Slides>13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Translational Medicine Workshop</vt:lpstr>
      <vt:lpstr>Product Development Panel</vt:lpstr>
      <vt:lpstr>Product Development Process</vt:lpstr>
      <vt:lpstr>Product Development Example</vt:lpstr>
      <vt:lpstr>User Concepts</vt:lpstr>
      <vt:lpstr>Translating User Needs</vt:lpstr>
      <vt:lpstr>Brainstorming</vt:lpstr>
      <vt:lpstr>Prototyping</vt:lpstr>
      <vt:lpstr>Testing</vt:lpstr>
      <vt:lpstr>Inspiration and Perspiration</vt:lpstr>
      <vt:lpstr>Perspiration</vt:lpstr>
      <vt:lpstr>Conclusion</vt:lpstr>
      <vt:lpstr>Final Thoughts </vt:lpstr>
    </vt:vector>
  </TitlesOfParts>
  <Company>David Eccles School of Bsuiness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Bob</dc:creator>
  <cp:lastModifiedBy>Bob</cp:lastModifiedBy>
  <cp:revision>28</cp:revision>
  <dcterms:created xsi:type="dcterms:W3CDTF">2011-02-07T22:15:46Z</dcterms:created>
  <dcterms:modified xsi:type="dcterms:W3CDTF">2011-03-17T02:28:55Z</dcterms:modified>
</cp:coreProperties>
</file>