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73" r:id="rId2"/>
    <p:sldId id="268" r:id="rId3"/>
    <p:sldId id="269" r:id="rId4"/>
    <p:sldId id="270" r:id="rId5"/>
    <p:sldId id="271" r:id="rId6"/>
    <p:sldId id="272" r:id="rId7"/>
    <p:sldId id="274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320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78DE91B-DA2A-463D-B9CF-D0860CAE4377}" type="datetimeFigureOut">
              <a:rPr lang="en-US"/>
              <a:pPr>
                <a:defRPr/>
              </a:pPr>
              <a:t>3/14/2011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076839F-6EE1-4096-928F-67C797BF1DF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Diagram11-29-10_DRAFTv1.png"/>
          <p:cNvPicPr>
            <a:picLocks noChangeAspect="1" noChangeArrowheads="1"/>
          </p:cNvPicPr>
          <p:nvPr userDrawn="1"/>
        </p:nvPicPr>
        <p:blipFill>
          <a:blip r:embed="rId2" cstate="print">
            <a:lum bright="72000" contrast="4000"/>
          </a:blip>
          <a:srcRect/>
          <a:stretch>
            <a:fillRect/>
          </a:stretch>
        </p:blipFill>
        <p:spPr bwMode="auto">
          <a:xfrm>
            <a:off x="1295400" y="304800"/>
            <a:ext cx="6445250" cy="624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11"/>
          <p:cNvGrpSpPr>
            <a:grpSpLocks/>
          </p:cNvGrpSpPr>
          <p:nvPr userDrawn="1"/>
        </p:nvGrpSpPr>
        <p:grpSpPr bwMode="auto">
          <a:xfrm>
            <a:off x="457200" y="6172200"/>
            <a:ext cx="8305800" cy="490538"/>
            <a:chOff x="457200" y="6172200"/>
            <a:chExt cx="8305800" cy="490728"/>
          </a:xfrm>
        </p:grpSpPr>
        <p:pic>
          <p:nvPicPr>
            <p:cNvPr id="6" name="Picture 7" descr="Technology Venture Development_Logo.jpg"/>
            <p:cNvPicPr>
              <a:picLocks noChangeAspect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6248400"/>
              <a:ext cx="2133600" cy="4145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7" name="Straight Connector 9"/>
            <p:cNvCxnSpPr/>
            <p:nvPr userDrawn="1"/>
          </p:nvCxnSpPr>
          <p:spPr>
            <a:xfrm>
              <a:off x="457200" y="6172200"/>
              <a:ext cx="8305800" cy="0"/>
            </a:xfrm>
            <a:prstGeom prst="line">
              <a:avLst/>
            </a:prstGeom>
            <a:ln w="2222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Subtitle 2"/>
          <p:cNvSpPr txBox="1">
            <a:spLocks/>
          </p:cNvSpPr>
          <p:nvPr userDrawn="1"/>
        </p:nvSpPr>
        <p:spPr>
          <a:xfrm>
            <a:off x="685800" y="4419600"/>
            <a:ext cx="7848600" cy="1143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200" b="1" dirty="0" smtClean="0">
                <a:latin typeface="+mn-lt"/>
              </a:rPr>
              <a:t>SESSION TITLE HERE</a:t>
            </a:r>
            <a:endParaRPr lang="en-US" sz="3200" b="1" dirty="0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222375"/>
          </a:xfrm>
        </p:spPr>
        <p:txBody>
          <a:bodyPr>
            <a:normAutofit/>
          </a:bodyPr>
          <a:lstStyle>
            <a:lvl1pPr>
              <a:defRPr lang="en-US" sz="4000" b="1" baseline="0" smtClean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685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dirty="0"/>
              <a:t>March 14, 2011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Diagram11-29-10_DRAFTv1.png"/>
          <p:cNvPicPr>
            <a:picLocks noChangeAspect="1" noChangeArrowheads="1"/>
          </p:cNvPicPr>
          <p:nvPr userDrawn="1"/>
        </p:nvPicPr>
        <p:blipFill>
          <a:blip r:embed="rId2" cstate="print">
            <a:lum bright="72000" contrast="4000"/>
          </a:blip>
          <a:srcRect/>
          <a:stretch>
            <a:fillRect/>
          </a:stretch>
        </p:blipFill>
        <p:spPr bwMode="auto">
          <a:xfrm>
            <a:off x="1295400" y="304800"/>
            <a:ext cx="6445250" cy="624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7"/>
          <p:cNvGrpSpPr>
            <a:grpSpLocks/>
          </p:cNvGrpSpPr>
          <p:nvPr userDrawn="1"/>
        </p:nvGrpSpPr>
        <p:grpSpPr bwMode="auto">
          <a:xfrm>
            <a:off x="457200" y="6172200"/>
            <a:ext cx="8305800" cy="490538"/>
            <a:chOff x="457200" y="6172200"/>
            <a:chExt cx="8305800" cy="490728"/>
          </a:xfrm>
        </p:grpSpPr>
        <p:pic>
          <p:nvPicPr>
            <p:cNvPr id="6" name="Picture 8" descr="Technology Venture Development_Logo.jpg"/>
            <p:cNvPicPr>
              <a:picLocks noChangeAspect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6248400"/>
              <a:ext cx="2133600" cy="4145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7" name="Straight Connector 9"/>
            <p:cNvCxnSpPr/>
            <p:nvPr userDrawn="1"/>
          </p:nvCxnSpPr>
          <p:spPr>
            <a:xfrm>
              <a:off x="457200" y="6172200"/>
              <a:ext cx="8305800" cy="0"/>
            </a:xfrm>
            <a:prstGeom prst="line">
              <a:avLst/>
            </a:prstGeom>
            <a:ln w="2222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FAAB09-1F7A-498C-8599-180B1FFCD9B2}" type="datetimeFigureOut">
              <a:rPr lang="en-US"/>
              <a:pPr>
                <a:defRPr/>
              </a:pPr>
              <a:t>3/14/2011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Diagram11-29-10_DRAFTv1.png"/>
          <p:cNvPicPr>
            <a:picLocks noChangeAspect="1" noChangeArrowheads="1"/>
          </p:cNvPicPr>
          <p:nvPr userDrawn="1"/>
        </p:nvPicPr>
        <p:blipFill>
          <a:blip r:embed="rId2" cstate="print">
            <a:lum bright="72000" contrast="4000"/>
          </a:blip>
          <a:srcRect/>
          <a:stretch>
            <a:fillRect/>
          </a:stretch>
        </p:blipFill>
        <p:spPr bwMode="auto">
          <a:xfrm>
            <a:off x="1295400" y="304800"/>
            <a:ext cx="6445250" cy="624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7"/>
          <p:cNvGrpSpPr>
            <a:grpSpLocks/>
          </p:cNvGrpSpPr>
          <p:nvPr userDrawn="1"/>
        </p:nvGrpSpPr>
        <p:grpSpPr bwMode="auto">
          <a:xfrm>
            <a:off x="457200" y="6172200"/>
            <a:ext cx="8305800" cy="490538"/>
            <a:chOff x="457200" y="6172200"/>
            <a:chExt cx="8305800" cy="490728"/>
          </a:xfrm>
        </p:grpSpPr>
        <p:pic>
          <p:nvPicPr>
            <p:cNvPr id="6" name="Picture 8" descr="Technology Venture Development_Logo.jpg"/>
            <p:cNvPicPr>
              <a:picLocks noChangeAspect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6248400"/>
              <a:ext cx="2133600" cy="4145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7" name="Straight Connector 9"/>
            <p:cNvCxnSpPr/>
            <p:nvPr userDrawn="1"/>
          </p:nvCxnSpPr>
          <p:spPr>
            <a:xfrm>
              <a:off x="457200" y="6172200"/>
              <a:ext cx="8305800" cy="0"/>
            </a:xfrm>
            <a:prstGeom prst="line">
              <a:avLst/>
            </a:prstGeom>
            <a:ln w="2222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D87499-2787-429E-8EC9-56B46EC5EDE6}" type="datetimeFigureOut">
              <a:rPr lang="en-US"/>
              <a:pPr>
                <a:defRPr/>
              </a:pPr>
              <a:t>3/14/2011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Diagram11-29-10_DRAFTv1.png"/>
          <p:cNvPicPr>
            <a:picLocks noChangeAspect="1" noChangeArrowheads="1"/>
          </p:cNvPicPr>
          <p:nvPr userDrawn="1"/>
        </p:nvPicPr>
        <p:blipFill>
          <a:blip r:embed="rId2" cstate="print">
            <a:lum bright="72000" contrast="4000"/>
          </a:blip>
          <a:srcRect/>
          <a:stretch>
            <a:fillRect/>
          </a:stretch>
        </p:blipFill>
        <p:spPr bwMode="auto">
          <a:xfrm>
            <a:off x="1295400" y="304800"/>
            <a:ext cx="6445250" cy="624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7"/>
          <p:cNvGrpSpPr>
            <a:grpSpLocks/>
          </p:cNvGrpSpPr>
          <p:nvPr userDrawn="1"/>
        </p:nvGrpSpPr>
        <p:grpSpPr bwMode="auto">
          <a:xfrm>
            <a:off x="457200" y="6172200"/>
            <a:ext cx="8305800" cy="490538"/>
            <a:chOff x="457200" y="6172200"/>
            <a:chExt cx="8305800" cy="490728"/>
          </a:xfrm>
        </p:grpSpPr>
        <p:pic>
          <p:nvPicPr>
            <p:cNvPr id="6" name="Picture 8" descr="Technology Venture Development_Logo.jpg"/>
            <p:cNvPicPr>
              <a:picLocks noChangeAspect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6248400"/>
              <a:ext cx="2133600" cy="4145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7" name="Straight Connector 9"/>
            <p:cNvCxnSpPr/>
            <p:nvPr userDrawn="1"/>
          </p:nvCxnSpPr>
          <p:spPr>
            <a:xfrm>
              <a:off x="457200" y="6172200"/>
              <a:ext cx="8305800" cy="0"/>
            </a:xfrm>
            <a:prstGeom prst="line">
              <a:avLst/>
            </a:prstGeom>
            <a:ln w="2222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dirty="0"/>
              <a:t>March 14, 2011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Diagram11-29-10_DRAFTv1.png"/>
          <p:cNvPicPr>
            <a:picLocks noChangeAspect="1" noChangeArrowheads="1"/>
          </p:cNvPicPr>
          <p:nvPr userDrawn="1"/>
        </p:nvPicPr>
        <p:blipFill>
          <a:blip r:embed="rId2" cstate="print">
            <a:lum bright="72000" contrast="4000"/>
          </a:blip>
          <a:srcRect/>
          <a:stretch>
            <a:fillRect/>
          </a:stretch>
        </p:blipFill>
        <p:spPr bwMode="auto">
          <a:xfrm>
            <a:off x="1295400" y="304800"/>
            <a:ext cx="6445250" cy="624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7"/>
          <p:cNvGrpSpPr>
            <a:grpSpLocks/>
          </p:cNvGrpSpPr>
          <p:nvPr userDrawn="1"/>
        </p:nvGrpSpPr>
        <p:grpSpPr bwMode="auto">
          <a:xfrm>
            <a:off x="457200" y="6172200"/>
            <a:ext cx="8305800" cy="490538"/>
            <a:chOff x="457200" y="6172200"/>
            <a:chExt cx="8305800" cy="490728"/>
          </a:xfrm>
        </p:grpSpPr>
        <p:pic>
          <p:nvPicPr>
            <p:cNvPr id="6" name="Picture 8" descr="Technology Venture Development_Logo.jpg"/>
            <p:cNvPicPr>
              <a:picLocks noChangeAspect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6248400"/>
              <a:ext cx="2133600" cy="4145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7" name="Straight Connector 9"/>
            <p:cNvCxnSpPr/>
            <p:nvPr userDrawn="1"/>
          </p:nvCxnSpPr>
          <p:spPr>
            <a:xfrm>
              <a:off x="457200" y="6172200"/>
              <a:ext cx="8305800" cy="0"/>
            </a:xfrm>
            <a:prstGeom prst="line">
              <a:avLst/>
            </a:prstGeom>
            <a:ln w="2222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251996-9BBD-4493-B861-02A2500D88AD}" type="datetimeFigureOut">
              <a:rPr lang="en-US"/>
              <a:pPr>
                <a:defRPr/>
              </a:pPr>
              <a:t>3/14/2011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Diagram11-29-10_DRAFTv1.png"/>
          <p:cNvPicPr>
            <a:picLocks noChangeAspect="1" noChangeArrowheads="1"/>
          </p:cNvPicPr>
          <p:nvPr userDrawn="1"/>
        </p:nvPicPr>
        <p:blipFill>
          <a:blip r:embed="rId2" cstate="print">
            <a:lum bright="72000" contrast="4000"/>
          </a:blip>
          <a:srcRect/>
          <a:stretch>
            <a:fillRect/>
          </a:stretch>
        </p:blipFill>
        <p:spPr bwMode="auto">
          <a:xfrm>
            <a:off x="1295400" y="304800"/>
            <a:ext cx="6445250" cy="624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Group 8"/>
          <p:cNvGrpSpPr>
            <a:grpSpLocks/>
          </p:cNvGrpSpPr>
          <p:nvPr userDrawn="1"/>
        </p:nvGrpSpPr>
        <p:grpSpPr bwMode="auto">
          <a:xfrm>
            <a:off x="457200" y="6172200"/>
            <a:ext cx="8305800" cy="490538"/>
            <a:chOff x="457200" y="6172200"/>
            <a:chExt cx="8305800" cy="490728"/>
          </a:xfrm>
        </p:grpSpPr>
        <p:pic>
          <p:nvPicPr>
            <p:cNvPr id="7" name="Picture 9" descr="Technology Venture Development_Logo.jpg"/>
            <p:cNvPicPr>
              <a:picLocks noChangeAspect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6248400"/>
              <a:ext cx="2133600" cy="4145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8" name="Straight Connector 10"/>
            <p:cNvCxnSpPr/>
            <p:nvPr userDrawn="1"/>
          </p:nvCxnSpPr>
          <p:spPr>
            <a:xfrm>
              <a:off x="457200" y="6172200"/>
              <a:ext cx="8305800" cy="0"/>
            </a:xfrm>
            <a:prstGeom prst="line">
              <a:avLst/>
            </a:prstGeom>
            <a:ln w="2222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13B6D-3D24-4C36-B9F3-00755D89D3AE}" type="datetimeFigureOut">
              <a:rPr lang="en-US"/>
              <a:pPr>
                <a:defRPr/>
              </a:pPr>
              <a:t>3/14/2011</a:t>
            </a:fld>
            <a:endParaRPr lang="en-US" dirty="0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" descr="Diagram11-29-10_DRAFTv1.png"/>
          <p:cNvPicPr>
            <a:picLocks noChangeAspect="1" noChangeArrowheads="1"/>
          </p:cNvPicPr>
          <p:nvPr userDrawn="1"/>
        </p:nvPicPr>
        <p:blipFill>
          <a:blip r:embed="rId2" cstate="print">
            <a:lum bright="72000" contrast="4000"/>
          </a:blip>
          <a:srcRect/>
          <a:stretch>
            <a:fillRect/>
          </a:stretch>
        </p:blipFill>
        <p:spPr bwMode="auto">
          <a:xfrm>
            <a:off x="1295400" y="304800"/>
            <a:ext cx="6445250" cy="624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" name="Group 10"/>
          <p:cNvGrpSpPr>
            <a:grpSpLocks/>
          </p:cNvGrpSpPr>
          <p:nvPr userDrawn="1"/>
        </p:nvGrpSpPr>
        <p:grpSpPr bwMode="auto">
          <a:xfrm>
            <a:off x="457200" y="6172200"/>
            <a:ext cx="8305800" cy="490538"/>
            <a:chOff x="457200" y="6172200"/>
            <a:chExt cx="8305800" cy="490728"/>
          </a:xfrm>
        </p:grpSpPr>
        <p:pic>
          <p:nvPicPr>
            <p:cNvPr id="9" name="Picture 11" descr="Technology Venture Development_Logo.jpg"/>
            <p:cNvPicPr>
              <a:picLocks noChangeAspect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6248400"/>
              <a:ext cx="2133600" cy="4145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0" name="Straight Connector 12"/>
            <p:cNvCxnSpPr/>
            <p:nvPr userDrawn="1"/>
          </p:nvCxnSpPr>
          <p:spPr>
            <a:xfrm>
              <a:off x="457200" y="6172200"/>
              <a:ext cx="8305800" cy="0"/>
            </a:xfrm>
            <a:prstGeom prst="line">
              <a:avLst/>
            </a:prstGeom>
            <a:ln w="2222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FC9F67-34BC-423D-B018-07DD554B83BE}" type="datetimeFigureOut">
              <a:rPr lang="en-US"/>
              <a:pPr>
                <a:defRPr/>
              </a:pPr>
              <a:t>3/14/2011</a:t>
            </a:fld>
            <a:endParaRPr lang="en-US" dirty="0"/>
          </a:p>
        </p:txBody>
      </p:sp>
      <p:sp>
        <p:nvSpPr>
          <p:cNvPr id="12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Diagram11-29-10_DRAFTv1.png"/>
          <p:cNvPicPr>
            <a:picLocks noChangeAspect="1" noChangeArrowheads="1"/>
          </p:cNvPicPr>
          <p:nvPr userDrawn="1"/>
        </p:nvPicPr>
        <p:blipFill>
          <a:blip r:embed="rId2" cstate="print">
            <a:lum bright="72000" contrast="4000"/>
          </a:blip>
          <a:srcRect/>
          <a:stretch>
            <a:fillRect/>
          </a:stretch>
        </p:blipFill>
        <p:spPr bwMode="auto">
          <a:xfrm>
            <a:off x="1295400" y="304800"/>
            <a:ext cx="6445250" cy="624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Group 6"/>
          <p:cNvGrpSpPr>
            <a:grpSpLocks/>
          </p:cNvGrpSpPr>
          <p:nvPr userDrawn="1"/>
        </p:nvGrpSpPr>
        <p:grpSpPr bwMode="auto">
          <a:xfrm>
            <a:off x="457200" y="6172200"/>
            <a:ext cx="8305800" cy="490538"/>
            <a:chOff x="457200" y="6172200"/>
            <a:chExt cx="8305800" cy="490728"/>
          </a:xfrm>
        </p:grpSpPr>
        <p:pic>
          <p:nvPicPr>
            <p:cNvPr id="5" name="Picture 7" descr="Technology Venture Development_Logo.jpg"/>
            <p:cNvPicPr>
              <a:picLocks noChangeAspect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6248400"/>
              <a:ext cx="2133600" cy="4145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6" name="Straight Connector 8"/>
            <p:cNvCxnSpPr/>
            <p:nvPr userDrawn="1"/>
          </p:nvCxnSpPr>
          <p:spPr>
            <a:xfrm>
              <a:off x="457200" y="6172200"/>
              <a:ext cx="8305800" cy="0"/>
            </a:xfrm>
            <a:prstGeom prst="line">
              <a:avLst/>
            </a:prstGeom>
            <a:ln w="2222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3D9DC-2A17-472F-A241-79A6A29B507B}" type="datetimeFigureOut">
              <a:rPr lang="en-US"/>
              <a:pPr>
                <a:defRPr/>
              </a:pPr>
              <a:t>3/14/2011</a:t>
            </a:fld>
            <a:endParaRPr lang="en-US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Diagram11-29-10_DRAFTv1.png"/>
          <p:cNvPicPr>
            <a:picLocks noChangeAspect="1" noChangeArrowheads="1"/>
          </p:cNvPicPr>
          <p:nvPr userDrawn="1"/>
        </p:nvPicPr>
        <p:blipFill>
          <a:blip r:embed="rId2" cstate="print">
            <a:lum bright="72000" contrast="4000"/>
          </a:blip>
          <a:srcRect/>
          <a:stretch>
            <a:fillRect/>
          </a:stretch>
        </p:blipFill>
        <p:spPr bwMode="auto">
          <a:xfrm>
            <a:off x="1295400" y="304800"/>
            <a:ext cx="6445250" cy="624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5"/>
          <p:cNvGrpSpPr>
            <a:grpSpLocks/>
          </p:cNvGrpSpPr>
          <p:nvPr userDrawn="1"/>
        </p:nvGrpSpPr>
        <p:grpSpPr bwMode="auto">
          <a:xfrm>
            <a:off x="457200" y="6172200"/>
            <a:ext cx="8305800" cy="490538"/>
            <a:chOff x="457200" y="6172200"/>
            <a:chExt cx="8305800" cy="490728"/>
          </a:xfrm>
        </p:grpSpPr>
        <p:pic>
          <p:nvPicPr>
            <p:cNvPr id="4" name="Picture 6" descr="Technology Venture Development_Logo.jpg"/>
            <p:cNvPicPr>
              <a:picLocks noChangeAspect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6248400"/>
              <a:ext cx="2133600" cy="4145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5" name="Straight Connector 7"/>
            <p:cNvCxnSpPr/>
            <p:nvPr userDrawn="1"/>
          </p:nvCxnSpPr>
          <p:spPr>
            <a:xfrm>
              <a:off x="457200" y="6172200"/>
              <a:ext cx="8305800" cy="0"/>
            </a:xfrm>
            <a:prstGeom prst="line">
              <a:avLst/>
            </a:prstGeom>
            <a:ln w="2222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E45974-C1A3-4BAA-9C43-9A4908991556}" type="datetimeFigureOut">
              <a:rPr lang="en-US"/>
              <a:pPr>
                <a:defRPr/>
              </a:pPr>
              <a:t>3/14/2011</a:t>
            </a:fld>
            <a:endParaRPr lang="en-US" dirty="0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Diagram11-29-10_DRAFTv1.png"/>
          <p:cNvPicPr>
            <a:picLocks noChangeAspect="1" noChangeArrowheads="1"/>
          </p:cNvPicPr>
          <p:nvPr userDrawn="1"/>
        </p:nvPicPr>
        <p:blipFill>
          <a:blip r:embed="rId2" cstate="print">
            <a:lum bright="72000" contrast="4000"/>
          </a:blip>
          <a:srcRect/>
          <a:stretch>
            <a:fillRect/>
          </a:stretch>
        </p:blipFill>
        <p:spPr bwMode="auto">
          <a:xfrm>
            <a:off x="1295400" y="304800"/>
            <a:ext cx="6445250" cy="624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Group 8"/>
          <p:cNvGrpSpPr>
            <a:grpSpLocks/>
          </p:cNvGrpSpPr>
          <p:nvPr userDrawn="1"/>
        </p:nvGrpSpPr>
        <p:grpSpPr bwMode="auto">
          <a:xfrm>
            <a:off x="457200" y="6172200"/>
            <a:ext cx="8305800" cy="490538"/>
            <a:chOff x="457200" y="6172200"/>
            <a:chExt cx="8305800" cy="490728"/>
          </a:xfrm>
        </p:grpSpPr>
        <p:pic>
          <p:nvPicPr>
            <p:cNvPr id="7" name="Picture 9" descr="Technology Venture Development_Logo.jpg"/>
            <p:cNvPicPr>
              <a:picLocks noChangeAspect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6248400"/>
              <a:ext cx="2133600" cy="4145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8" name="Straight Connector 10"/>
            <p:cNvCxnSpPr/>
            <p:nvPr userDrawn="1"/>
          </p:nvCxnSpPr>
          <p:spPr>
            <a:xfrm>
              <a:off x="457200" y="6172200"/>
              <a:ext cx="8305800" cy="0"/>
            </a:xfrm>
            <a:prstGeom prst="line">
              <a:avLst/>
            </a:prstGeom>
            <a:ln w="2222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8E05F1-E444-4CD9-95A2-BABFE0A6AE30}" type="datetimeFigureOut">
              <a:rPr lang="en-US"/>
              <a:pPr>
                <a:defRPr/>
              </a:pPr>
              <a:t>3/14/2011</a:t>
            </a:fld>
            <a:endParaRPr lang="en-US" dirty="0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Diagram11-29-10_DRAFTv1.png"/>
          <p:cNvPicPr>
            <a:picLocks noChangeAspect="1" noChangeArrowheads="1"/>
          </p:cNvPicPr>
          <p:nvPr userDrawn="1"/>
        </p:nvPicPr>
        <p:blipFill>
          <a:blip r:embed="rId2" cstate="print">
            <a:lum bright="72000" contrast="4000"/>
          </a:blip>
          <a:srcRect/>
          <a:stretch>
            <a:fillRect/>
          </a:stretch>
        </p:blipFill>
        <p:spPr bwMode="auto">
          <a:xfrm>
            <a:off x="1295400" y="304800"/>
            <a:ext cx="6445250" cy="624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Group 8"/>
          <p:cNvGrpSpPr>
            <a:grpSpLocks/>
          </p:cNvGrpSpPr>
          <p:nvPr userDrawn="1"/>
        </p:nvGrpSpPr>
        <p:grpSpPr bwMode="auto">
          <a:xfrm>
            <a:off x="457200" y="6172200"/>
            <a:ext cx="8305800" cy="490538"/>
            <a:chOff x="457200" y="6172200"/>
            <a:chExt cx="8305800" cy="490728"/>
          </a:xfrm>
        </p:grpSpPr>
        <p:pic>
          <p:nvPicPr>
            <p:cNvPr id="7" name="Picture 9" descr="Technology Venture Development_Logo.jpg"/>
            <p:cNvPicPr>
              <a:picLocks noChangeAspect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6248400"/>
              <a:ext cx="2133600" cy="4145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8" name="Straight Connector 10"/>
            <p:cNvCxnSpPr/>
            <p:nvPr userDrawn="1"/>
          </p:nvCxnSpPr>
          <p:spPr>
            <a:xfrm>
              <a:off x="457200" y="6172200"/>
              <a:ext cx="8305800" cy="0"/>
            </a:xfrm>
            <a:prstGeom prst="line">
              <a:avLst/>
            </a:prstGeom>
            <a:ln w="2222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806E34-33D2-40A5-9218-33A5E5C6B799}" type="datetimeFigureOut">
              <a:rPr lang="en-US"/>
              <a:pPr>
                <a:defRPr/>
              </a:pPr>
              <a:t>3/14/2011</a:t>
            </a:fld>
            <a:endParaRPr lang="en-US" dirty="0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dirty="0"/>
              <a:t>March 14, 2011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73051FB-4EC1-44AF-8DFE-2C0C0427E9E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\\SERVER\Users\rlinder\My%20Documents\Coherex\Animations\ANIMATION%20only%20%20Coherex%20FlatStent%20EF%20%208606%20Rev.%20A.wmv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\\SERVER\Users\rlinder\My%20Documents\Coherex\Presentations\Presentations,%20LAA%20and%20Investor\LAA%20Animation,%20short.wmv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7772400" cy="1362075"/>
          </a:xfrm>
        </p:spPr>
        <p:txBody>
          <a:bodyPr/>
          <a:lstStyle/>
          <a:p>
            <a:pPr algn="ctr" eaLnBrk="1" hangingPunct="1"/>
            <a:r>
              <a:rPr dirty="0"/>
              <a:t>Translational Medicine </a:t>
            </a:r>
            <a:r>
              <a:rPr dirty="0" smtClean="0"/>
              <a:t>Workshop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3600" dirty="0" smtClean="0"/>
              <a:t>Regulatory </a:t>
            </a:r>
            <a:r>
              <a:rPr lang="en-US" sz="3600" dirty="0" err="1" smtClean="0"/>
              <a:t>PAthways</a:t>
            </a:r>
            <a:endParaRPr dirty="0"/>
          </a:p>
        </p:txBody>
      </p:sp>
      <p:sp>
        <p:nvSpPr>
          <p:cNvPr id="5" name="Subtitle 4"/>
          <p:cNvSpPr>
            <a:spLocks noGrp="1"/>
          </p:cNvSpPr>
          <p:nvPr>
            <p:ph type="body" idx="1"/>
          </p:nvPr>
        </p:nvSpPr>
        <p:spPr>
          <a:xfrm>
            <a:off x="762000" y="4114800"/>
            <a:ext cx="7772400" cy="1828800"/>
          </a:xfrm>
        </p:spPr>
        <p:txBody>
          <a:bodyPr/>
          <a:lstStyle/>
          <a:p>
            <a:pPr algn="ctr"/>
            <a:r>
              <a:rPr lang="en-US" sz="3600" i="1" dirty="0" smtClean="0">
                <a:solidFill>
                  <a:schemeClr val="tx1"/>
                </a:solidFill>
              </a:rPr>
              <a:t>Medical Devices</a:t>
            </a:r>
          </a:p>
          <a:p>
            <a:pPr algn="ctr"/>
            <a:endParaRPr lang="en-US" sz="1200" b="1" dirty="0" smtClean="0">
              <a:solidFill>
                <a:schemeClr val="tx1"/>
              </a:solidFill>
            </a:endParaRPr>
          </a:p>
          <a:p>
            <a:pPr algn="ctr"/>
            <a:r>
              <a:rPr lang="en-US" b="1" dirty="0" smtClean="0">
                <a:solidFill>
                  <a:schemeClr val="tx1"/>
                </a:solidFill>
              </a:rPr>
              <a:t>Richard J. Linder</a:t>
            </a:r>
          </a:p>
          <a:p>
            <a:pPr algn="ctr"/>
            <a:r>
              <a:rPr lang="en-US" b="1" dirty="0" smtClean="0">
                <a:solidFill>
                  <a:schemeClr val="tx1"/>
                </a:solidFill>
              </a:rPr>
              <a:t>President/CEO</a:t>
            </a:r>
          </a:p>
          <a:p>
            <a:pPr algn="ctr"/>
            <a:r>
              <a:rPr lang="en-US" b="1" dirty="0" smtClean="0">
                <a:solidFill>
                  <a:schemeClr val="tx1"/>
                </a:solidFill>
              </a:rPr>
              <a:t>Coherex Medical, Inc.</a:t>
            </a:r>
            <a:endParaRPr lang="en-U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Coherex Medical</a:t>
            </a:r>
            <a:br>
              <a:rPr lang="en-US" sz="4000" dirty="0" smtClean="0"/>
            </a:br>
            <a:r>
              <a:rPr lang="en-US" sz="4000" dirty="0" smtClean="0"/>
              <a:t>Patent Foramen </a:t>
            </a:r>
            <a:r>
              <a:rPr lang="en-US" sz="4000" dirty="0" err="1" smtClean="0"/>
              <a:t>Ovale</a:t>
            </a:r>
            <a:r>
              <a:rPr lang="en-US" sz="4000" dirty="0" smtClean="0"/>
              <a:t> (PFO) Closure</a:t>
            </a:r>
            <a:endParaRPr lang="en-US" sz="4000" dirty="0"/>
          </a:p>
        </p:txBody>
      </p:sp>
      <p:pic>
        <p:nvPicPr>
          <p:cNvPr id="4" name="ANIMATION only  Coherex FlatStent EF  8606 Rev. A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1714499"/>
            <a:ext cx="9144000" cy="51435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721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534400" cy="1143000"/>
          </a:xfrm>
        </p:spPr>
        <p:txBody>
          <a:bodyPr/>
          <a:lstStyle/>
          <a:p>
            <a:r>
              <a:rPr lang="en-US" dirty="0" smtClean="0"/>
              <a:t>Coherex Medical</a:t>
            </a:r>
            <a:br>
              <a:rPr lang="en-US" dirty="0" smtClean="0"/>
            </a:br>
            <a:r>
              <a:rPr lang="en-US" dirty="0" smtClean="0"/>
              <a:t>Left </a:t>
            </a:r>
            <a:r>
              <a:rPr lang="en-US" dirty="0" err="1" smtClean="0"/>
              <a:t>Atrial</a:t>
            </a:r>
            <a:r>
              <a:rPr lang="en-US" dirty="0" smtClean="0"/>
              <a:t> Appendage (LAA) Closure</a:t>
            </a:r>
            <a:endParaRPr lang="en-US" dirty="0"/>
          </a:p>
        </p:txBody>
      </p:sp>
      <p:pic>
        <p:nvPicPr>
          <p:cNvPr id="4" name="LAA Animation, short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381000" y="1525588"/>
            <a:ext cx="8455818" cy="53324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630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Medical Device Regulatory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4754563"/>
          </a:xfrm>
        </p:spPr>
        <p:txBody>
          <a:bodyPr/>
          <a:lstStyle/>
          <a:p>
            <a:r>
              <a:rPr lang="en-US" sz="2000" dirty="0" smtClean="0"/>
              <a:t>Class I</a:t>
            </a:r>
          </a:p>
          <a:p>
            <a:pPr lvl="1"/>
            <a:r>
              <a:rPr lang="en-US" sz="1800" dirty="0" smtClean="0"/>
              <a:t>Simple “Products” with little or no health risk (</a:t>
            </a:r>
            <a:r>
              <a:rPr lang="en-US" sz="1800" dirty="0" err="1" smtClean="0"/>
              <a:t>Bandaids</a:t>
            </a:r>
            <a:r>
              <a:rPr lang="en-US" sz="1800" dirty="0" smtClean="0"/>
              <a:t>, Q-Tips)</a:t>
            </a:r>
          </a:p>
          <a:p>
            <a:r>
              <a:rPr lang="en-US" sz="2000" dirty="0" smtClean="0"/>
              <a:t>Class II – 510(k)</a:t>
            </a:r>
          </a:p>
          <a:p>
            <a:pPr lvl="1"/>
            <a:r>
              <a:rPr lang="en-US" sz="1800" dirty="0" smtClean="0"/>
              <a:t>“Devices” that have three or more </a:t>
            </a:r>
            <a:r>
              <a:rPr lang="en-US" sz="1800" b="1" i="1" dirty="0" smtClean="0"/>
              <a:t>predicate devices</a:t>
            </a:r>
            <a:r>
              <a:rPr lang="en-US" sz="1800" dirty="0" smtClean="0"/>
              <a:t> that are </a:t>
            </a:r>
            <a:r>
              <a:rPr lang="en-US" sz="1800" b="1" i="1" dirty="0" smtClean="0"/>
              <a:t>substantially similar </a:t>
            </a:r>
            <a:r>
              <a:rPr lang="en-US" sz="1800" dirty="0" smtClean="0"/>
              <a:t>to your device (syringes, common catheters)</a:t>
            </a:r>
          </a:p>
          <a:p>
            <a:pPr lvl="1"/>
            <a:r>
              <a:rPr lang="en-US" sz="1800" dirty="0" smtClean="0"/>
              <a:t>Recently …. “510(k) with </a:t>
            </a:r>
            <a:r>
              <a:rPr lang="en-US" sz="1800" dirty="0" err="1" smtClean="0"/>
              <a:t>clinicals</a:t>
            </a:r>
            <a:r>
              <a:rPr lang="en-US" sz="1800" dirty="0" smtClean="0"/>
              <a:t>”</a:t>
            </a:r>
          </a:p>
          <a:p>
            <a:pPr lvl="2"/>
            <a:r>
              <a:rPr lang="en-US" sz="1600" dirty="0" smtClean="0"/>
              <a:t>“Devices” that may have close predicates, but are generally simple therapeutic implants or devices that affect clinical outcomes</a:t>
            </a:r>
          </a:p>
          <a:p>
            <a:pPr lvl="2"/>
            <a:r>
              <a:rPr lang="en-US" sz="1600" dirty="0" smtClean="0"/>
              <a:t>Benefits:  No IDE, PMA, or FDA panels</a:t>
            </a:r>
          </a:p>
          <a:p>
            <a:r>
              <a:rPr lang="en-US" sz="2000" dirty="0" smtClean="0"/>
              <a:t>Class III</a:t>
            </a:r>
          </a:p>
          <a:p>
            <a:pPr lvl="1"/>
            <a:r>
              <a:rPr lang="en-US" sz="1800" dirty="0" smtClean="0"/>
              <a:t>Novel “devices” that are therapeutic (almost always an implant) for which there are no predicates</a:t>
            </a:r>
          </a:p>
          <a:p>
            <a:pPr lvl="1"/>
            <a:r>
              <a:rPr lang="en-US" sz="1800" dirty="0" smtClean="0"/>
              <a:t>Requires an Investigational Device Exemption (IDE) filing</a:t>
            </a:r>
          </a:p>
          <a:p>
            <a:pPr lvl="1"/>
            <a:r>
              <a:rPr lang="en-US" sz="1800" dirty="0" smtClean="0"/>
              <a:t>Clinical trial which meets statistical and clinical relevance</a:t>
            </a:r>
          </a:p>
          <a:p>
            <a:pPr lvl="2"/>
            <a:r>
              <a:rPr lang="en-US" sz="1400" dirty="0" smtClean="0"/>
              <a:t>FDA will now accept OUS data from sites that adhere well to protocols and are generally audited by FDA</a:t>
            </a:r>
          </a:p>
          <a:p>
            <a:pPr lvl="2"/>
            <a:r>
              <a:rPr lang="en-US" sz="1400" dirty="0" smtClean="0"/>
              <a:t>FDA expert panel meets to review clinical data and make recommendation for Pre-Market Approval (PMA)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Dealing with FDA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r>
              <a:rPr lang="en-US" sz="2000" dirty="0" smtClean="0"/>
              <a:t>Talk with FDA early and often</a:t>
            </a:r>
          </a:p>
          <a:p>
            <a:pPr lvl="1"/>
            <a:r>
              <a:rPr lang="en-US" sz="1600" dirty="0" smtClean="0"/>
              <a:t>Understand the regulatory process and requirements early – saves time and money</a:t>
            </a:r>
          </a:p>
          <a:p>
            <a:r>
              <a:rPr lang="en-US" sz="2000" dirty="0" smtClean="0"/>
              <a:t>General trends at FDA?</a:t>
            </a:r>
          </a:p>
          <a:p>
            <a:pPr lvl="1"/>
            <a:r>
              <a:rPr lang="en-US" sz="1800" dirty="0" smtClean="0"/>
              <a:t>Definite trend towards Safety, preservation of historical focus on Efficacy</a:t>
            </a:r>
          </a:p>
          <a:p>
            <a:pPr lvl="1"/>
            <a:r>
              <a:rPr lang="en-US" sz="1800" dirty="0" smtClean="0"/>
              <a:t>Durability:  Large focus on accelerated durability testing for all implantable devices (heart implants must test to 400 million cycles, or 10 years of life)</a:t>
            </a:r>
          </a:p>
          <a:p>
            <a:pPr lvl="1"/>
            <a:r>
              <a:rPr lang="en-US" sz="1800" dirty="0" smtClean="0"/>
              <a:t>Leachables and Extractables:  Concern over cytotoxicity (long term safety) is driving intense scrutiny and new requirements for biocompatibility testing</a:t>
            </a:r>
          </a:p>
          <a:p>
            <a:pPr lvl="1"/>
            <a:r>
              <a:rPr lang="en-US" sz="1800" dirty="0" smtClean="0"/>
              <a:t>New employees, turnover and younger reviewers have plagued the agency (lack of experience, avg. age of reviewers is 26)</a:t>
            </a:r>
          </a:p>
          <a:p>
            <a:pPr lvl="1"/>
            <a:r>
              <a:rPr lang="en-US" sz="1800" dirty="0" smtClean="0"/>
              <a:t>Whistleblower letter to President Obama has had a dramatic affect on FDA – everyone is watching their back and reviewers are requiring adherence to the most strenuous pathway and requirements at every level of the agency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International 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sz="2400" dirty="0" smtClean="0"/>
              <a:t>CE Mark:</a:t>
            </a:r>
          </a:p>
          <a:p>
            <a:pPr lvl="1"/>
            <a:r>
              <a:rPr lang="en-US" sz="2000" dirty="0" smtClean="0"/>
              <a:t>Must have ISO13485:2008 certification</a:t>
            </a:r>
          </a:p>
          <a:p>
            <a:pPr lvl="1"/>
            <a:r>
              <a:rPr lang="en-US" sz="2000" dirty="0" smtClean="0"/>
              <a:t>Submit Design Dossier which includes clinical data for most devices</a:t>
            </a:r>
          </a:p>
          <a:p>
            <a:pPr lvl="1"/>
            <a:r>
              <a:rPr lang="en-US" sz="2000" dirty="0" smtClean="0"/>
              <a:t>EU Medical Device Directive (MDD) was amended in March, 2010 – increase focus on “efficacy” and is slowly moving toward US regulatory standards</a:t>
            </a:r>
          </a:p>
          <a:p>
            <a:pPr lvl="1"/>
            <a:r>
              <a:rPr lang="en-US" sz="2000" dirty="0" smtClean="0"/>
              <a:t>On-site MDD audit by EU Notified Body</a:t>
            </a:r>
          </a:p>
          <a:p>
            <a:pPr lvl="1"/>
            <a:r>
              <a:rPr lang="en-US" sz="2000" dirty="0" smtClean="0"/>
              <a:t>Country of Origin: </a:t>
            </a:r>
          </a:p>
          <a:p>
            <a:pPr lvl="2"/>
            <a:r>
              <a:rPr lang="en-US" sz="1800" dirty="0" smtClean="0"/>
              <a:t>Many countries outside of Europe require that manufacturing occur within a country wherein regulatory approval has been granted (China)</a:t>
            </a:r>
          </a:p>
          <a:p>
            <a:pPr lvl="1"/>
            <a:r>
              <a:rPr lang="en-US" sz="2000" dirty="0" smtClean="0"/>
              <a:t>Some countries in Latin America require clinical trials (Brazil)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Reimbursement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Examples:</a:t>
            </a:r>
          </a:p>
          <a:p>
            <a:pPr lvl="1"/>
            <a:r>
              <a:rPr lang="en-US" dirty="0" smtClean="0"/>
              <a:t>Stroke and PFO closure </a:t>
            </a:r>
          </a:p>
          <a:p>
            <a:pPr lvl="1"/>
            <a:r>
              <a:rPr lang="en-US" dirty="0" smtClean="0"/>
              <a:t>Carotid Artery </a:t>
            </a:r>
            <a:r>
              <a:rPr lang="en-US" dirty="0" err="1" smtClean="0"/>
              <a:t>Stenting</a:t>
            </a:r>
            <a:r>
              <a:rPr lang="en-US" dirty="0" smtClean="0"/>
              <a:t> (CAS) versus Carotid </a:t>
            </a:r>
            <a:r>
              <a:rPr lang="en-US" dirty="0" err="1" smtClean="0"/>
              <a:t>Endartrectomy</a:t>
            </a:r>
            <a:r>
              <a:rPr lang="en-US" dirty="0" smtClean="0"/>
              <a:t> (CEA)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384</TotalTime>
  <Words>437</Words>
  <Application>Microsoft Office PowerPoint</Application>
  <PresentationFormat>On-screen Show (4:3)</PresentationFormat>
  <Paragraphs>44</Paragraphs>
  <Slides>7</Slides>
  <Notes>0</Notes>
  <HiddenSlides>0</HiddenSlides>
  <MMClips>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Translational Medicine Workshop  Regulatory PAthways</vt:lpstr>
      <vt:lpstr>Coherex Medical Patent Foramen Ovale (PFO) Closure</vt:lpstr>
      <vt:lpstr>Coherex Medical Left Atrial Appendage (LAA) Closure</vt:lpstr>
      <vt:lpstr>Medical Device Regulatory Process</vt:lpstr>
      <vt:lpstr>Dealing with FDA</vt:lpstr>
      <vt:lpstr>International Requirements</vt:lpstr>
      <vt:lpstr>Reimbursement</vt:lpstr>
    </vt:vector>
  </TitlesOfParts>
  <Company>David Eccles School of Bsuiness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Rich Linder</dc:creator>
  <cp:lastModifiedBy>rlinder</cp:lastModifiedBy>
  <cp:revision>19</cp:revision>
  <dcterms:created xsi:type="dcterms:W3CDTF">2011-02-07T22:15:46Z</dcterms:created>
  <dcterms:modified xsi:type="dcterms:W3CDTF">2011-03-14T19:31:15Z</dcterms:modified>
</cp:coreProperties>
</file>