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8DE91B-DA2A-463D-B9CF-D0860CAE4377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76839F-6EE1-4096-928F-67C797BF1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1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ubtitle 2"/>
          <p:cNvSpPr txBox="1">
            <a:spLocks/>
          </p:cNvSpPr>
          <p:nvPr userDrawn="1"/>
        </p:nvSpPr>
        <p:spPr>
          <a:xfrm>
            <a:off x="685800" y="4419600"/>
            <a:ext cx="7848600" cy="1143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>
                <a:latin typeface="+mn-lt"/>
              </a:rPr>
              <a:t>SESSION TITLE HERE</a:t>
            </a:r>
            <a:endParaRPr lang="en-US" sz="3200" b="1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2375"/>
          </a:xfrm>
        </p:spPr>
        <p:txBody>
          <a:bodyPr>
            <a:normAutofit/>
          </a:bodyPr>
          <a:lstStyle>
            <a:lvl1pPr>
              <a:defRPr lang="en-US" sz="4000" b="1" baseline="0" smtClean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March 14, 2011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AAB09-1F7A-498C-8599-180B1FFCD9B2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7499-2787-429E-8EC9-56B46EC5EDE6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March 14, 2011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6" name="Picture 8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9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51996-9BBD-4493-B861-02A2500D88AD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13B6D-3D24-4C36-B9F3-00755D89D3AE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0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9" name="Picture 11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12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C9F67-34BC-423D-B018-07DD554B83BE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5" name="Picture 7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8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3D9DC-2A17-472F-A241-79A6A29B507B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4" name="Picture 6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7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45974-C1A3-4BAA-9C43-9A4908991556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E05F1-E444-4CD9-95A2-BABFE0A6AE30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iagram11-29-10_DRAFTv1.png"/>
          <p:cNvPicPr>
            <a:picLocks noChangeAspect="1" noChangeArrowheads="1"/>
          </p:cNvPicPr>
          <p:nvPr userDrawn="1"/>
        </p:nvPicPr>
        <p:blipFill>
          <a:blip r:embed="rId2" cstate="print">
            <a:lum bright="72000" contrast="4000"/>
          </a:blip>
          <a:srcRect/>
          <a:stretch>
            <a:fillRect/>
          </a:stretch>
        </p:blipFill>
        <p:spPr bwMode="auto">
          <a:xfrm>
            <a:off x="1295400" y="304800"/>
            <a:ext cx="6445250" cy="624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57200" y="6172200"/>
            <a:ext cx="8305800" cy="490538"/>
            <a:chOff x="457200" y="6172200"/>
            <a:chExt cx="8305800" cy="490728"/>
          </a:xfrm>
        </p:grpSpPr>
        <p:pic>
          <p:nvPicPr>
            <p:cNvPr id="7" name="Picture 9" descr="Technology Venture Development_Logo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248400"/>
              <a:ext cx="2133600" cy="41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10"/>
            <p:cNvCxnSpPr/>
            <p:nvPr userDrawn="1"/>
          </p:nvCxnSpPr>
          <p:spPr>
            <a:xfrm>
              <a:off x="457200" y="6172200"/>
              <a:ext cx="8305800" cy="0"/>
            </a:xfrm>
            <a:prstGeom prst="line">
              <a:avLst/>
            </a:prstGeom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06E34-33D2-40A5-9218-33A5E5C6B799}" type="datetimeFigureOut">
              <a:rPr lang="en-US"/>
              <a:pPr>
                <a:defRPr/>
              </a:pPr>
              <a:t>3/3/2011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March 14,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3051FB-4EC1-44AF-8DFE-2C0C0427E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t>Translational Medicine Workshop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Problem to Product </a:t>
            </a:r>
            <a:r>
              <a:rPr lang="en-US" dirty="0" smtClean="0"/>
              <a:t>Paradigm</a:t>
            </a:r>
          </a:p>
          <a:p>
            <a:pPr eaLnBrk="1" hangingPunct="1"/>
            <a:r>
              <a:rPr lang="en-US" dirty="0" smtClean="0"/>
              <a:t>Regulatory Pathways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5715000" cy="671513"/>
          </a:xfrm>
        </p:spPr>
        <p:txBody>
          <a:bodyPr/>
          <a:lstStyle/>
          <a:p>
            <a:r>
              <a:rPr lang="en-US" sz="4200" dirty="0"/>
              <a:t>FDA Jurisdiction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447800"/>
            <a:ext cx="6805613" cy="4648200"/>
          </a:xfrm>
        </p:spPr>
        <p:txBody>
          <a:bodyPr/>
          <a:lstStyle/>
          <a:p>
            <a:r>
              <a:rPr lang="en-US" sz="2600" dirty="0"/>
              <a:t>FDA regulates </a:t>
            </a:r>
            <a:r>
              <a:rPr lang="en-US" sz="2600" dirty="0" smtClean="0"/>
              <a:t>In Vitro Diagnostics (IVD)</a:t>
            </a:r>
          </a:p>
          <a:p>
            <a:pPr lvl="1"/>
            <a:r>
              <a:rPr lang="en-US" sz="2200" dirty="0"/>
              <a:t>R</a:t>
            </a:r>
            <a:r>
              <a:rPr lang="en-US" sz="2200" dirty="0" smtClean="0"/>
              <a:t>eagents</a:t>
            </a:r>
            <a:r>
              <a:rPr lang="en-US" sz="2200" dirty="0"/>
              <a:t>, instruments, </a:t>
            </a:r>
            <a:r>
              <a:rPr lang="en-US" sz="2200" dirty="0" smtClean="0"/>
              <a:t>and systems </a:t>
            </a:r>
          </a:p>
          <a:p>
            <a:pPr lvl="1"/>
            <a:r>
              <a:rPr lang="en-US" sz="2200" dirty="0"/>
              <a:t>I</a:t>
            </a:r>
            <a:r>
              <a:rPr lang="en-US" sz="2200" dirty="0" smtClean="0"/>
              <a:t>ntended </a:t>
            </a:r>
            <a:r>
              <a:rPr lang="en-US" sz="2200" dirty="0"/>
              <a:t>for use in disease diagnosis and other </a:t>
            </a:r>
            <a:r>
              <a:rPr lang="en-US" sz="2200" dirty="0" smtClean="0"/>
              <a:t>conditions</a:t>
            </a:r>
            <a:endParaRPr lang="en-US" sz="2200" dirty="0"/>
          </a:p>
          <a:p>
            <a:r>
              <a:rPr lang="en-US" sz="2600" dirty="0"/>
              <a:t>Manufacturer requirements for their devices</a:t>
            </a:r>
          </a:p>
          <a:p>
            <a:pPr lvl="1"/>
            <a:r>
              <a:rPr lang="en-US" sz="2100" dirty="0"/>
              <a:t>Good Manufacturing Practice (GMP)</a:t>
            </a:r>
          </a:p>
          <a:p>
            <a:pPr lvl="1"/>
            <a:r>
              <a:rPr lang="en-US" sz="2100" dirty="0" smtClean="0"/>
              <a:t>Pre-market notification or </a:t>
            </a:r>
            <a:r>
              <a:rPr lang="en-US" sz="2100" dirty="0"/>
              <a:t>approval</a:t>
            </a:r>
          </a:p>
          <a:p>
            <a:pPr lvl="1"/>
            <a:r>
              <a:rPr lang="en-US" sz="2100" dirty="0"/>
              <a:t>Device labeling; intended use description; warnings; lot/control number; storage requirements; warranties; expected results, etc.</a:t>
            </a: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025"/>
            <a:ext cx="8229600" cy="1090613"/>
          </a:xfrm>
        </p:spPr>
        <p:txBody>
          <a:bodyPr/>
          <a:lstStyle/>
          <a:p>
            <a:r>
              <a:rPr lang="en-US" sz="4200" dirty="0"/>
              <a:t>Laboratory-Developed Tests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6172200" cy="4525963"/>
          </a:xfrm>
        </p:spPr>
        <p:txBody>
          <a:bodyPr/>
          <a:lstStyle/>
          <a:p>
            <a:r>
              <a:rPr lang="en-US" sz="2800" dirty="0"/>
              <a:t>Common practice in </a:t>
            </a:r>
            <a:r>
              <a:rPr lang="en-US" sz="2800" dirty="0" smtClean="0"/>
              <a:t>CLIA High </a:t>
            </a:r>
            <a:r>
              <a:rPr lang="en-US" sz="2800" dirty="0"/>
              <a:t>Complexity clinical </a:t>
            </a:r>
            <a:r>
              <a:rPr lang="en-US" sz="2800" dirty="0" smtClean="0"/>
              <a:t>laboratories</a:t>
            </a:r>
          </a:p>
          <a:p>
            <a:r>
              <a:rPr lang="en-US" sz="2800" dirty="0" smtClean="0"/>
              <a:t>Validated performance characteristics</a:t>
            </a:r>
          </a:p>
          <a:p>
            <a:r>
              <a:rPr lang="en-US" sz="2800" dirty="0" smtClean="0"/>
              <a:t>Cannot package for sale and distribution to other laboratories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Regulatory Pathways Drug Development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dirty="0" smtClean="0"/>
              <a:t>Adrian Hobden CEO </a:t>
            </a:r>
            <a:r>
              <a:rPr lang="en-US" dirty="0" err="1" smtClean="0"/>
              <a:t>Myrexis</a:t>
            </a:r>
            <a:endParaRPr lang="en-US" dirty="0" smtClean="0"/>
          </a:p>
          <a:p>
            <a:pPr eaLnBrk="1" hangingPunct="1"/>
            <a:r>
              <a:rPr lang="en-US" sz="2400" dirty="0" err="1" smtClean="0"/>
              <a:t>Myrexis</a:t>
            </a:r>
            <a:r>
              <a:rPr lang="en-US" sz="2400" dirty="0" smtClean="0"/>
              <a:t> is focused on the development of new chemical entities for the treatment of cancers and auto-immune diseases</a:t>
            </a:r>
          </a:p>
          <a:p>
            <a:pPr eaLnBrk="1" hangingPunct="1"/>
            <a:r>
              <a:rPr lang="en-US" sz="2400" u="sng" dirty="0" smtClean="0"/>
              <a:t>All</a:t>
            </a:r>
            <a:r>
              <a:rPr lang="en-US" sz="2400" dirty="0" smtClean="0"/>
              <a:t> data generated on a Investigational New Drug (IND) candidate which bears on the compound’s safety must be submitted to the FDA. </a:t>
            </a:r>
          </a:p>
          <a:p>
            <a:pPr lvl="1" eaLnBrk="1" hangingPunct="1"/>
            <a:r>
              <a:rPr lang="en-US" sz="2000" dirty="0" smtClean="0"/>
              <a:t>Note: This is not true for efficacy.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Regulatory Pathways Drug Development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smtClean="0"/>
              <a:t>The FDA’s role is to ‘evaluate the safety and efficacy of a drug’ and determine if it should be approved for sale in the US</a:t>
            </a:r>
          </a:p>
          <a:p>
            <a:pPr lvl="1" eaLnBrk="1" hangingPunct="1"/>
            <a:r>
              <a:rPr lang="en-US" sz="1800" smtClean="0"/>
              <a:t>Note the order of the statement above</a:t>
            </a:r>
          </a:p>
          <a:p>
            <a:pPr lvl="1" eaLnBrk="1" hangingPunct="1"/>
            <a:r>
              <a:rPr lang="en-US" sz="1800" smtClean="0"/>
              <a:t>There is always a balance between side effects and efficacy</a:t>
            </a:r>
          </a:p>
          <a:p>
            <a:pPr eaLnBrk="1" hangingPunct="1"/>
            <a:r>
              <a:rPr lang="en-US" sz="2000" smtClean="0"/>
              <a:t>Recent trends in FDA are towards more extensive safety testing</a:t>
            </a:r>
          </a:p>
          <a:p>
            <a:pPr lvl="1" eaLnBrk="1" hangingPunct="1"/>
            <a:r>
              <a:rPr lang="en-US" sz="1800" smtClean="0"/>
              <a:t>Longer periods of drug exposure</a:t>
            </a:r>
          </a:p>
          <a:p>
            <a:pPr lvl="1" eaLnBrk="1" hangingPunct="1"/>
            <a:r>
              <a:rPr lang="en-US" sz="1800" smtClean="0"/>
              <a:t>More patients</a:t>
            </a:r>
          </a:p>
          <a:p>
            <a:pPr lvl="1" eaLnBrk="1" hangingPunct="1"/>
            <a:r>
              <a:rPr lang="en-US" sz="1800" smtClean="0"/>
              <a:t>Specific safety evaluations – QTc study, drug interaction studies etc.</a:t>
            </a:r>
          </a:p>
          <a:p>
            <a:pPr eaLnBrk="1" hangingPunct="1"/>
            <a:r>
              <a:rPr lang="en-US" sz="2000" smtClean="0"/>
              <a:t>IRBs require that patients not be deprived of standard of care (SOC) for serious indications</a:t>
            </a:r>
          </a:p>
          <a:p>
            <a:pPr lvl="1" eaLnBrk="1" hangingPunct="1"/>
            <a:r>
              <a:rPr lang="en-US" sz="1800" smtClean="0"/>
              <a:t>Need to add NCE to SOC</a:t>
            </a:r>
          </a:p>
          <a:p>
            <a:pPr lvl="1" eaLnBrk="1" hangingPunct="1"/>
            <a:r>
              <a:rPr lang="en-US" sz="1800" smtClean="0"/>
              <a:t>More opportunity for safety issues</a:t>
            </a:r>
          </a:p>
          <a:p>
            <a:pPr lvl="1" eaLnBrk="1" hangingPunct="1"/>
            <a:r>
              <a:rPr lang="en-US" sz="1800" smtClean="0"/>
              <a:t>Harder to show benefits</a:t>
            </a:r>
          </a:p>
          <a:p>
            <a:pPr lvl="1" eaLnBrk="1" hangingPunct="1"/>
            <a:r>
              <a:rPr lang="en-US" sz="1800" smtClean="0"/>
              <a:t>COST!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Regulatory Pathways Drug Development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smtClean="0"/>
              <a:t>The FDA’s role is to ‘evaluate the safety and efficacy of a drug’ and determine if it should be approved for sale in the US</a:t>
            </a:r>
          </a:p>
          <a:p>
            <a:pPr lvl="1" eaLnBrk="1" hangingPunct="1"/>
            <a:r>
              <a:rPr lang="en-US" sz="1800" smtClean="0"/>
              <a:t>Note the order of the statement above</a:t>
            </a:r>
          </a:p>
          <a:p>
            <a:pPr lvl="1" eaLnBrk="1" hangingPunct="1"/>
            <a:r>
              <a:rPr lang="en-US" sz="1800" smtClean="0"/>
              <a:t>There is always a balance between side effects and efficacy</a:t>
            </a:r>
          </a:p>
          <a:p>
            <a:pPr eaLnBrk="1" hangingPunct="1"/>
            <a:r>
              <a:rPr lang="en-US" sz="2000" smtClean="0"/>
              <a:t>Recent trends in FDA are towards more extensive safety testing</a:t>
            </a:r>
          </a:p>
          <a:p>
            <a:pPr lvl="1" eaLnBrk="1" hangingPunct="1"/>
            <a:r>
              <a:rPr lang="en-US" sz="1800" smtClean="0"/>
              <a:t>Longer periods of drug exposure</a:t>
            </a:r>
          </a:p>
          <a:p>
            <a:pPr lvl="1" eaLnBrk="1" hangingPunct="1"/>
            <a:r>
              <a:rPr lang="en-US" sz="1800" smtClean="0"/>
              <a:t>More patients</a:t>
            </a:r>
          </a:p>
          <a:p>
            <a:pPr lvl="1" eaLnBrk="1" hangingPunct="1"/>
            <a:r>
              <a:rPr lang="en-US" sz="1800" smtClean="0"/>
              <a:t>Specific safety evaluations – QTc study, drug interaction studies etc.</a:t>
            </a:r>
          </a:p>
          <a:p>
            <a:pPr eaLnBrk="1" hangingPunct="1"/>
            <a:r>
              <a:rPr lang="en-US" sz="2000" smtClean="0"/>
              <a:t>IRBs require that patients not be deprived of standard of care (SOC) for serious indications</a:t>
            </a:r>
          </a:p>
          <a:p>
            <a:pPr lvl="1" eaLnBrk="1" hangingPunct="1"/>
            <a:r>
              <a:rPr lang="en-US" sz="1800" smtClean="0"/>
              <a:t>Need to add NCE to SOC</a:t>
            </a:r>
          </a:p>
          <a:p>
            <a:pPr lvl="1" eaLnBrk="1" hangingPunct="1"/>
            <a:r>
              <a:rPr lang="en-US" sz="1800" smtClean="0"/>
              <a:t>More opportunity for safety issues</a:t>
            </a:r>
          </a:p>
          <a:p>
            <a:pPr lvl="1" eaLnBrk="1" hangingPunct="1"/>
            <a:r>
              <a:rPr lang="en-US" sz="1800" smtClean="0"/>
              <a:t>Harder to show benefits</a:t>
            </a:r>
          </a:p>
          <a:p>
            <a:pPr lvl="1" eaLnBrk="1" hangingPunct="1"/>
            <a:r>
              <a:rPr lang="en-US" sz="1800" smtClean="0"/>
              <a:t>COST!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Regulatory Pathways Drug Development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2000" b="1" smtClean="0"/>
              <a:t>Safety testing</a:t>
            </a:r>
          </a:p>
          <a:p>
            <a:pPr algn="ctr" eaLnBrk="1" hangingPunct="1">
              <a:buFont typeface="Arial" charset="0"/>
              <a:buNone/>
            </a:pPr>
            <a:endParaRPr lang="en-US" sz="2000" b="1" smtClean="0"/>
          </a:p>
          <a:p>
            <a:pPr eaLnBrk="1" hangingPunct="1"/>
            <a:r>
              <a:rPr lang="en-US" sz="2000" smtClean="0"/>
              <a:t>Extensive toxicology in two or more animal species</a:t>
            </a:r>
          </a:p>
          <a:p>
            <a:pPr eaLnBrk="1" hangingPunct="1"/>
            <a:r>
              <a:rPr lang="en-US" sz="2000" smtClean="0"/>
              <a:t>Larger patient databases (&gt;1000)</a:t>
            </a:r>
          </a:p>
          <a:p>
            <a:pPr eaLnBrk="1" hangingPunct="1"/>
            <a:r>
              <a:rPr lang="en-US" sz="2000" smtClean="0"/>
              <a:t>Longer periods of exposure</a:t>
            </a:r>
          </a:p>
          <a:p>
            <a:pPr eaLnBrk="1" hangingPunct="1"/>
            <a:r>
              <a:rPr lang="en-US" sz="2000" smtClean="0"/>
              <a:t>Specific Phase 1 studies</a:t>
            </a:r>
          </a:p>
          <a:p>
            <a:pPr lvl="1" eaLnBrk="1" hangingPunct="1"/>
            <a:r>
              <a:rPr lang="en-US" sz="1800" smtClean="0"/>
              <a:t>Thorough QTc </a:t>
            </a:r>
          </a:p>
          <a:p>
            <a:pPr lvl="1" eaLnBrk="1" hangingPunct="1"/>
            <a:r>
              <a:rPr lang="en-US" sz="1800" smtClean="0"/>
              <a:t>Phase 1 drug interaction studies with likely co-administered drugs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Consequences</a:t>
            </a:r>
          </a:p>
          <a:p>
            <a:pPr lvl="1" eaLnBrk="1" hangingPunct="1"/>
            <a:r>
              <a:rPr lang="en-US" sz="1800" smtClean="0"/>
              <a:t>More years to develop drug</a:t>
            </a:r>
          </a:p>
          <a:p>
            <a:pPr lvl="1" eaLnBrk="1" hangingPunct="1"/>
            <a:r>
              <a:rPr lang="en-US" sz="1800" smtClean="0"/>
              <a:t>Shorter remaining patent life (higher drug prices)</a:t>
            </a:r>
          </a:p>
          <a:p>
            <a:pPr lvl="1" eaLnBrk="1" hangingPunct="1"/>
            <a:r>
              <a:rPr lang="en-US" sz="1800" smtClean="0"/>
              <a:t>Higher costs for NCEs</a:t>
            </a:r>
          </a:p>
          <a:p>
            <a:pPr lvl="1" eaLnBrk="1" hangingPunct="1"/>
            <a:r>
              <a:rPr lang="en-US" sz="1800" smtClean="0"/>
              <a:t>Less novel drugs</a:t>
            </a:r>
          </a:p>
          <a:p>
            <a:pPr lvl="1" eaLnBrk="1" hangingPunct="1"/>
            <a:endParaRPr lang="en-US" sz="1800" smtClean="0"/>
          </a:p>
          <a:p>
            <a:pPr eaLnBrk="1" hangingPunct="1"/>
            <a:endParaRPr lang="en-US" sz="20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Regulatory Pathways Drug Development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2000" b="1" smtClean="0"/>
              <a:t>Oncology is an example of regulatory problems</a:t>
            </a:r>
          </a:p>
          <a:p>
            <a:pPr algn="ctr"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r>
              <a:rPr lang="en-US" sz="2000" smtClean="0"/>
              <a:t>There is an extensive history of the use of cytotoxic drugs in oncology</a:t>
            </a:r>
          </a:p>
          <a:p>
            <a:pPr lvl="1" eaLnBrk="1" hangingPunct="1"/>
            <a:r>
              <a:rPr lang="en-US" sz="1800" smtClean="0"/>
              <a:t>Standard of care is cytotoxics</a:t>
            </a:r>
          </a:p>
          <a:p>
            <a:pPr lvl="1" eaLnBrk="1" hangingPunct="1"/>
            <a:r>
              <a:rPr lang="en-US" sz="1800" smtClean="0"/>
              <a:t>Therapeutic index ~1.2   i.e. efficacy and toxicity very close</a:t>
            </a:r>
          </a:p>
          <a:p>
            <a:pPr lvl="1" eaLnBrk="1" hangingPunct="1"/>
            <a:r>
              <a:rPr lang="en-US" sz="1800" smtClean="0"/>
              <a:t>Patients cannot be deprived of SOC</a:t>
            </a:r>
          </a:p>
          <a:p>
            <a:pPr eaLnBrk="1" hangingPunct="1"/>
            <a:r>
              <a:rPr lang="en-US" sz="2000" smtClean="0"/>
              <a:t>Oncology trials are </a:t>
            </a:r>
          </a:p>
          <a:p>
            <a:pPr lvl="1" eaLnBrk="1" hangingPunct="1"/>
            <a:r>
              <a:rPr lang="en-US" sz="1800" smtClean="0"/>
              <a:t>SOC +/- NCE </a:t>
            </a:r>
          </a:p>
          <a:p>
            <a:pPr lvl="2" eaLnBrk="1" hangingPunct="1"/>
            <a:r>
              <a:rPr lang="en-US" sz="1600" smtClean="0"/>
              <a:t>Very hard to avoid additive toxicity</a:t>
            </a:r>
          </a:p>
          <a:p>
            <a:pPr lvl="2" eaLnBrk="1" hangingPunct="1"/>
            <a:r>
              <a:rPr lang="en-US" sz="1600" smtClean="0"/>
              <a:t>Need to reduce dose of NCE to sub-effective doses</a:t>
            </a:r>
          </a:p>
          <a:p>
            <a:pPr lvl="2" eaLnBrk="1" hangingPunct="1"/>
            <a:r>
              <a:rPr lang="en-US" sz="1600" smtClean="0"/>
              <a:t>Accepted endpoint is PFS not survival</a:t>
            </a:r>
          </a:p>
          <a:p>
            <a:pPr lvl="1" eaLnBrk="1" hangingPunct="1"/>
            <a:r>
              <a:rPr lang="en-US" sz="1800" smtClean="0"/>
              <a:t>or third or fourth line failures</a:t>
            </a:r>
          </a:p>
          <a:p>
            <a:pPr lvl="2" eaLnBrk="1" hangingPunct="1"/>
            <a:r>
              <a:rPr lang="en-US" sz="1600" smtClean="0"/>
              <a:t>Significant patient morbidity</a:t>
            </a:r>
          </a:p>
          <a:p>
            <a:pPr lvl="2" eaLnBrk="1" hangingPunct="1"/>
            <a:r>
              <a:rPr lang="en-US" sz="1600" smtClean="0"/>
              <a:t>Tumors often resistant to new classes of drugs</a:t>
            </a:r>
          </a:p>
          <a:p>
            <a:pPr lvl="2" eaLnBrk="1" hangingPunct="1"/>
            <a:r>
              <a:rPr lang="en-US" sz="1600" smtClean="0"/>
              <a:t>Very hard to show survival benefits</a:t>
            </a:r>
          </a:p>
          <a:p>
            <a:pPr lvl="1" eaLnBrk="1" hangingPunct="1"/>
            <a:endParaRPr lang="en-US" sz="1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914400" y="1447800"/>
            <a:ext cx="7467600" cy="3568700"/>
          </a:xfrm>
        </p:spPr>
        <p:txBody>
          <a:bodyPr>
            <a:normAutofit/>
          </a:bodyPr>
          <a:lstStyle/>
          <a:p>
            <a:r>
              <a:rPr lang="en-US" sz="3900" dirty="0"/>
              <a:t>The </a:t>
            </a:r>
            <a:r>
              <a:rPr lang="en-US" sz="3900" dirty="0" smtClean="0"/>
              <a:t>Regulatory </a:t>
            </a:r>
            <a:r>
              <a:rPr lang="en-US" sz="3900" dirty="0"/>
              <a:t>Approval </a:t>
            </a:r>
            <a:r>
              <a:rPr lang="en-US" sz="3900" dirty="0" smtClean="0"/>
              <a:t>Process for Commercialization of Medical Laboratory </a:t>
            </a:r>
            <a:r>
              <a:rPr lang="en-US" sz="3900" dirty="0" smtClean="0"/>
              <a:t>Diagnostics</a:t>
            </a:r>
            <a:br>
              <a:rPr lang="en-US" sz="3900" dirty="0" smtClean="0"/>
            </a:br>
            <a:r>
              <a:rPr lang="en-US" sz="2700" dirty="0" smtClean="0"/>
              <a:t>Ronald L. Weiss, MD</a:t>
            </a:r>
            <a:br>
              <a:rPr lang="en-US" sz="2700" dirty="0" smtClean="0"/>
            </a:br>
            <a:r>
              <a:rPr lang="en-US" sz="2700" dirty="0" smtClean="0"/>
              <a:t>University of Utah/ARUP Laboratories</a:t>
            </a:r>
            <a:endParaRPr lang="en-US" sz="2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General Pathways for Laboratory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sz="2000" dirty="0" smtClean="0"/>
              <a:t>The FDA Approval Process</a:t>
            </a:r>
          </a:p>
          <a:p>
            <a:pPr lvl="1"/>
            <a:r>
              <a:rPr lang="en-US" sz="2000" dirty="0" smtClean="0"/>
              <a:t>Under The Medical Devices Act</a:t>
            </a:r>
          </a:p>
          <a:p>
            <a:pPr lvl="2"/>
            <a:r>
              <a:rPr lang="en-US" sz="2000" dirty="0" smtClean="0"/>
              <a:t>Pre-market notification (510(k))</a:t>
            </a:r>
          </a:p>
          <a:p>
            <a:pPr lvl="2"/>
            <a:r>
              <a:rPr lang="en-US" sz="2000" dirty="0" smtClean="0"/>
              <a:t>Pre-market approval (PMA)</a:t>
            </a:r>
          </a:p>
          <a:p>
            <a:pPr lvl="1"/>
            <a:r>
              <a:rPr lang="en-US" sz="2000" dirty="0" smtClean="0"/>
              <a:t>“Safe and effective” criteria</a:t>
            </a:r>
          </a:p>
          <a:p>
            <a:r>
              <a:rPr lang="en-US" sz="2000" dirty="0" smtClean="0"/>
              <a:t>The licensed clinical laboratory process</a:t>
            </a:r>
          </a:p>
          <a:p>
            <a:pPr lvl="1"/>
            <a:r>
              <a:rPr lang="en-US" sz="2000" dirty="0" smtClean="0"/>
              <a:t>Under The Clinical Laboratory Improvement Act/Amendments of 1988</a:t>
            </a:r>
          </a:p>
          <a:p>
            <a:pPr lvl="2"/>
            <a:r>
              <a:rPr lang="en-US" sz="2000" dirty="0" smtClean="0"/>
              <a:t>Administered by CMS and CDC</a:t>
            </a:r>
          </a:p>
          <a:p>
            <a:pPr lvl="2"/>
            <a:r>
              <a:rPr lang="en-US" sz="2000" dirty="0" smtClean="0"/>
              <a:t>Laboratory Developed Tests (LDT)</a:t>
            </a:r>
          </a:p>
          <a:p>
            <a:pPr lvl="1"/>
            <a:r>
              <a:rPr lang="en-US" sz="2000" dirty="0" smtClean="0"/>
              <a:t>“Accurate and reliable” criteria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6858000" cy="1250950"/>
          </a:xfrm>
        </p:spPr>
        <p:txBody>
          <a:bodyPr/>
          <a:lstStyle/>
          <a:p>
            <a:r>
              <a:rPr lang="en-US" sz="4200" dirty="0"/>
              <a:t>The Regulatory Framework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00200"/>
            <a:ext cx="60960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CMS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Oversees CLIA 1988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Authorizes regulation and policy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Authorizes reimbursement for Medicare &amp; Medicaid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CDC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Categorizes laboratory procedures (Complexity Model)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800" dirty="0"/>
              <a:t>FDA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The FDA has primary authority to regulate biologics and medical devices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641</Words>
  <Application>Microsoft Office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Translational Medicine Workshop</vt:lpstr>
      <vt:lpstr>Regulatory Pathways Drug Development</vt:lpstr>
      <vt:lpstr>Regulatory Pathways Drug Development</vt:lpstr>
      <vt:lpstr>Regulatory Pathways Drug Development</vt:lpstr>
      <vt:lpstr>Regulatory Pathways Drug Development</vt:lpstr>
      <vt:lpstr>Regulatory Pathways Drug Development</vt:lpstr>
      <vt:lpstr>The Regulatory Approval Process for Commercialization of Medical Laboratory Diagnostics Ronald L. Weiss, MD University of Utah/ARUP Laboratories</vt:lpstr>
      <vt:lpstr>Two General Pathways for Laboratory Diagnostics</vt:lpstr>
      <vt:lpstr>The Regulatory Framework</vt:lpstr>
      <vt:lpstr>FDA Jurisdiction</vt:lpstr>
      <vt:lpstr>Laboratory-Developed Tests</vt:lpstr>
    </vt:vector>
  </TitlesOfParts>
  <Company>David Eccles School of Bsuiness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weissrl</cp:lastModifiedBy>
  <cp:revision>16</cp:revision>
  <dcterms:created xsi:type="dcterms:W3CDTF">2011-02-07T22:15:46Z</dcterms:created>
  <dcterms:modified xsi:type="dcterms:W3CDTF">2011-03-03T22:52:26Z</dcterms:modified>
</cp:coreProperties>
</file>